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374" r:id="rId8"/>
    <p:sldId id="375" r:id="rId9"/>
    <p:sldId id="380" r:id="rId10"/>
    <p:sldId id="279" r:id="rId11"/>
    <p:sldId id="377" r:id="rId12"/>
    <p:sldId id="378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D9FF"/>
    <a:srgbClr val="B4DBC0"/>
    <a:srgbClr val="F5C7C1"/>
    <a:srgbClr val="EDA39A"/>
    <a:srgbClr val="ED8072"/>
    <a:srgbClr val="85A24B"/>
    <a:srgbClr val="A84541"/>
    <a:srgbClr val="A9EDF5"/>
    <a:srgbClr val="8CB5F5"/>
    <a:srgbClr val="8CE9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8E339-AA40-40E8-9E9B-12F55A67DEE3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D607B-CDC8-4A00-B483-9D85C93ED5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389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486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HW8_2019</a:t>
            </a:r>
            <a:r>
              <a:rPr lang="zh-CN" altLang="en-US" dirty="0"/>
              <a:t>相比训练测试集的分布有些不同，台风的成型度明显更低，并且有些标注似乎也有点问题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771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1809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本课题使用了国家气象中心提供的</a:t>
            </a:r>
            <a:r>
              <a:rPr lang="en-US" altLang="zh-CN" dirty="0"/>
              <a:t>2005-2019</a:t>
            </a:r>
            <a:r>
              <a:rPr lang="zh-CN" altLang="en-US" dirty="0"/>
              <a:t>年来自太平洋和大西洋不同气象卫星的数据。</a:t>
            </a:r>
            <a:endParaRPr lang="en-US" altLang="zh-CN" dirty="0"/>
          </a:p>
          <a:p>
            <a:r>
              <a:rPr lang="zh-CN" altLang="en-US" dirty="0"/>
              <a:t>主要使用的是葵花八号（</a:t>
            </a:r>
            <a:r>
              <a:rPr lang="en-US" altLang="zh-CN" dirty="0"/>
              <a:t>HMW8</a:t>
            </a:r>
            <a:r>
              <a:rPr lang="zh-CN" altLang="en-US" dirty="0"/>
              <a:t>）卫星。还有部分地球眼卫星（</a:t>
            </a:r>
            <a:r>
              <a:rPr lang="en-US" altLang="zh-CN" dirty="0"/>
              <a:t>GOE9</a:t>
            </a:r>
            <a:r>
              <a:rPr lang="zh-CN" altLang="en-US" dirty="0"/>
              <a:t>）和多用途运输卫星（</a:t>
            </a:r>
            <a:r>
              <a:rPr lang="en-US" altLang="zh-CN" dirty="0"/>
              <a:t>MT1R</a:t>
            </a:r>
            <a:r>
              <a:rPr lang="zh-CN" altLang="en-US" dirty="0"/>
              <a:t>，也是向日葵系列气象卫星）的数据。</a:t>
            </a:r>
            <a:r>
              <a:rPr lang="en-US" altLang="zh-CN" dirty="0"/>
              <a:t>HMW8</a:t>
            </a:r>
            <a:r>
              <a:rPr lang="zh-CN" altLang="en-US" dirty="0"/>
              <a:t>卫星是于</a:t>
            </a:r>
            <a:r>
              <a:rPr lang="en-US" altLang="zh-CN" dirty="0"/>
              <a:t>2014</a:t>
            </a:r>
            <a:r>
              <a:rPr lang="zh-CN" altLang="en-US" dirty="0"/>
              <a:t>年发射，次年开始正式使用。</a:t>
            </a:r>
            <a:endParaRPr lang="en-US" altLang="zh-CN" dirty="0"/>
          </a:p>
          <a:p>
            <a:r>
              <a:rPr lang="zh-CN" altLang="en-US" dirty="0"/>
              <a:t>而对于不同气象卫星数据的处理，处理方式上是大同小异的，都是先读取最佳路径文件，获取图像的最佳路径信息（包括台风编号、时间、经纬度、中心最低气压、风眼位置等信息），然后通过这些信息从气象数据中匹配到对应的数据文件，接着经过经纬度和像素坐标点之间的转化（还包括幅度值转化成亮温值，再进一步转化成灰度值），将气象原始数据文件转化为一张圆盘图（即从卫星角度一张地球全景图）。</a:t>
            </a:r>
            <a:endParaRPr lang="en-US" altLang="zh-CN" dirty="0"/>
          </a:p>
          <a:p>
            <a:r>
              <a:rPr lang="zh-CN" altLang="en-US" dirty="0"/>
              <a:t>由于已经获取到该张图像对应涡旋经纬度，在对应圆盘上先截取一个较大范围经纬度转化成方图（即图像上对应经纬线为直的），然后再匹配中心经纬度裁剪出一个较小范围的图像。</a:t>
            </a:r>
            <a:endParaRPr lang="en-US" altLang="zh-CN" dirty="0"/>
          </a:p>
          <a:p>
            <a:r>
              <a:rPr lang="zh-CN" altLang="en-US" dirty="0"/>
              <a:t>得到图像之后，再通过</a:t>
            </a:r>
            <a:r>
              <a:rPr lang="en-US" altLang="zh-CN" dirty="0" err="1"/>
              <a:t>labelme</a:t>
            </a:r>
            <a:r>
              <a:rPr lang="zh-CN" altLang="en-US" dirty="0"/>
              <a:t>脚本人工对即将输入的图片标注目标检测的回归框信息，由于数据中已经包含气象局给出的台风风眼信息，所以风眼信息无需人工再进行标注</a:t>
            </a:r>
            <a:endParaRPr lang="en-US" altLang="zh-CN" dirty="0"/>
          </a:p>
          <a:p>
            <a:r>
              <a:rPr lang="zh-CN" altLang="en-US" dirty="0"/>
              <a:t>最后再将该图片输入模型，并用生成的标注进行监督训练，完成台风的目标检测以及台风风眼的识别定位。</a:t>
            </a:r>
            <a:endParaRPr lang="en-US" altLang="zh-CN" dirty="0"/>
          </a:p>
          <a:p>
            <a:r>
              <a:rPr lang="zh-CN" altLang="en-US" dirty="0"/>
              <a:t> 经过统计，</a:t>
            </a:r>
            <a:r>
              <a:rPr lang="en-US" altLang="zh-CN" dirty="0"/>
              <a:t>05</a:t>
            </a:r>
            <a:r>
              <a:rPr lang="zh-CN" altLang="en-US" dirty="0"/>
              <a:t>至</a:t>
            </a:r>
            <a:r>
              <a:rPr lang="en-US" altLang="zh-CN" dirty="0"/>
              <a:t>17</a:t>
            </a:r>
            <a:r>
              <a:rPr lang="zh-CN" altLang="en-US" dirty="0"/>
              <a:t>年的数据包含样本</a:t>
            </a:r>
            <a:r>
              <a:rPr lang="en-US" altLang="zh-CN" dirty="0"/>
              <a:t>3511</a:t>
            </a:r>
            <a:r>
              <a:rPr lang="zh-CN" altLang="en-US" dirty="0"/>
              <a:t>条，</a:t>
            </a:r>
            <a:r>
              <a:rPr lang="en-US" altLang="zh-CN" dirty="0"/>
              <a:t>18</a:t>
            </a:r>
            <a:r>
              <a:rPr lang="zh-CN" altLang="en-US" dirty="0"/>
              <a:t>年的数据有</a:t>
            </a:r>
            <a:r>
              <a:rPr lang="en-US" altLang="zh-CN" dirty="0"/>
              <a:t>998</a:t>
            </a:r>
            <a:r>
              <a:rPr lang="zh-CN" altLang="en-US" dirty="0"/>
              <a:t>条，</a:t>
            </a:r>
            <a:r>
              <a:rPr lang="en-US" altLang="zh-CN" dirty="0"/>
              <a:t>19</a:t>
            </a:r>
            <a:r>
              <a:rPr lang="zh-CN" altLang="en-US" dirty="0"/>
              <a:t>年的数据作为测试集，包含</a:t>
            </a:r>
            <a:r>
              <a:rPr lang="en-US" altLang="zh-CN" dirty="0"/>
              <a:t>634</a:t>
            </a:r>
            <a:r>
              <a:rPr lang="zh-CN" altLang="en-US" dirty="0"/>
              <a:t>条。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8230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以下的图像是对于数据集进行的统计分布，左侧图像为训练验证测试集，采用的是</a:t>
            </a:r>
            <a:r>
              <a:rPr lang="en-US" altLang="zh-CN" dirty="0"/>
              <a:t>2005</a:t>
            </a:r>
            <a:r>
              <a:rPr lang="zh-CN" altLang="en-US" dirty="0"/>
              <a:t>年至</a:t>
            </a:r>
            <a:r>
              <a:rPr lang="en-US" altLang="zh-CN" dirty="0"/>
              <a:t>2018</a:t>
            </a:r>
            <a:r>
              <a:rPr lang="zh-CN" altLang="en-US" dirty="0"/>
              <a:t>年的数据，右侧为额外测试集，采用的是</a:t>
            </a:r>
            <a:r>
              <a:rPr lang="en-US" altLang="zh-CN" dirty="0"/>
              <a:t>2019</a:t>
            </a:r>
            <a:r>
              <a:rPr lang="zh-CN" altLang="en-US" dirty="0"/>
              <a:t>年的数据</a:t>
            </a:r>
            <a:endParaRPr lang="en-US" altLang="zh-CN" dirty="0"/>
          </a:p>
          <a:p>
            <a:r>
              <a:rPr lang="zh-CN" altLang="en-US" dirty="0"/>
              <a:t>由于本课题只识别台风一个类别，所以类别统计就是台风的样本数量，需要注意的是一张图片可能包含不止一个台风</a:t>
            </a:r>
            <a:endParaRPr lang="en-US" altLang="zh-CN" dirty="0"/>
          </a:p>
          <a:p>
            <a:r>
              <a:rPr lang="zh-CN" altLang="en-US" dirty="0"/>
              <a:t>第二张子图是数据集标注的台风回归框，第三四张子图分别是回归框的</a:t>
            </a:r>
            <a:r>
              <a:rPr lang="en-US" altLang="zh-CN" dirty="0" err="1"/>
              <a:t>xy</a:t>
            </a:r>
            <a:r>
              <a:rPr lang="zh-CN" altLang="en-US" dirty="0"/>
              <a:t>几何中心坐标和宽高关系图</a:t>
            </a:r>
            <a:endParaRPr lang="en-US" altLang="zh-CN" dirty="0"/>
          </a:p>
          <a:p>
            <a:r>
              <a:rPr lang="zh-CN" altLang="en-US" dirty="0"/>
              <a:t>可以看出，两个数据集大致分布相当，但其实两者之间还是略有差距，这是因为台风分布还是与当年的发生频次强度有关，</a:t>
            </a:r>
            <a:r>
              <a:rPr lang="en-US" altLang="zh-CN" dirty="0"/>
              <a:t>19</a:t>
            </a:r>
            <a:r>
              <a:rPr lang="zh-CN" altLang="en-US" dirty="0"/>
              <a:t>年整体的台风强度较弱，但从任务本身出发</a:t>
            </a:r>
            <a:endParaRPr lang="en-US" altLang="zh-CN" dirty="0"/>
          </a:p>
          <a:p>
            <a:r>
              <a:rPr lang="zh-CN" altLang="en-US" dirty="0"/>
              <a:t>台风识别任务本质还是与时序有关，需要根据过去的数据集来识别未来的输入数据，所以数据的分布差异也无法避免。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7937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这两张图同样是数据集的统计分布，不过统计了更详细的</a:t>
            </a:r>
            <a:r>
              <a:rPr lang="en-US" altLang="zh-CN" dirty="0" err="1"/>
              <a:t>x,y</a:t>
            </a:r>
            <a:r>
              <a:rPr lang="zh-CN" altLang="en-US" dirty="0"/>
              <a:t>中心坐标和宽高的数量关系以及两两之间的关系图像</a:t>
            </a:r>
            <a:endParaRPr lang="en-US" altLang="zh-CN" dirty="0"/>
          </a:p>
          <a:p>
            <a:r>
              <a:rPr lang="zh-CN" altLang="en-US" dirty="0"/>
              <a:t>同样可以看出，两个数据集也是大致分布相当，但稍有区别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41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179EC7-A772-4E38-FADB-573A8979C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32BF6E-978D-A513-73BA-F37971956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EB222F-84CE-B501-3512-FF730F76D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A9A630-DFF9-A494-F940-6C18EB1AD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4B4930-2C2B-E61D-B617-508A66490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200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8B7E9-1B11-D3EB-75E6-DE20C877C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8FAA70-5F85-12F1-8E48-53B303D9E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334229-46A2-76A7-A48F-FF2CF26F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E017C1-C8AA-90D2-2D96-0B898316B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A9ED6C-528A-54F0-1119-0A4D8334B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236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E14F8D8-E9E2-4719-3B8E-D7E64B6D33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847FE96-4D67-DD2B-9D5A-23C5C8AF79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8AED78-2D8B-894B-0436-8A1A1296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1CF914-7D6F-8394-5F49-2E4E5900A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315764-B20D-9D79-F513-A0ECC9DE2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5624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1" y="909303"/>
            <a:ext cx="1220231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燕尾形 6"/>
          <p:cNvSpPr/>
          <p:nvPr userDrawn="1"/>
        </p:nvSpPr>
        <p:spPr>
          <a:xfrm>
            <a:off x="1586533" y="1"/>
            <a:ext cx="860196" cy="909303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122422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72C83E-B4EF-0B3A-75CD-F5FF9CF21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579F66-56CA-BBAC-1678-424C0061A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0798F2-7BC2-4C9C-D7B0-E2ED64CF4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4740CC-0F5E-4F1E-A5D8-BF71598FD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759678-516A-3C55-9BCF-290A0A383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338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071581-8FEA-721C-E140-81F6FF653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0B8E3D-1400-9001-22B0-9CB6D39B5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222AAB-632B-1E3A-F674-933A6538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153641-F174-C3DF-D85E-3561B575B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84F322-D368-6681-315E-0D6363713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520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649294-AD12-9F9E-C3E4-3D2E9E97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B2BBE5-2086-32DE-5964-0D7147380D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26324CD-0101-6B2B-80EC-60FB91BBBA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0177FA-ACA5-141E-8204-D016CC2E4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504861-4BC2-90D8-D4A5-CD033F8E3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EA4135B-C6F9-3B8E-4F6B-8091323F8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220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6CB7FB-970F-3D60-DCB8-5C8A3953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F43C0F-3A0D-3FD2-D194-27919DF70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8C6B275-0A4D-CA04-6FA0-157981B038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9F29B7A-1456-0A32-6123-F9C68DB03B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055C8C-B5DD-838C-ACA0-9A0D4A8303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79F3A5B-A328-39FC-4EFE-F7D896A6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8C1C126-0B27-45A2-E48B-AE42536E2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E3886EE-3607-82C7-9563-DDFAC7B7A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33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2CB7FB-AE9D-65D7-1600-DA41B8B6E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39D902-9A58-278D-062F-EF78663CA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93942AE-BEE4-C556-8555-E1674CD95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58303EC-4635-7468-FE1A-A7330D8E7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625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5ABB456-A84A-74A1-C8FB-03AB5D346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1108F0-9640-F164-3516-DD199B1A5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ECEB9D0-EDDF-5238-839E-FC1F6C307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330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14AA27-2800-212C-D647-562285D6A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0EE39E-E40F-DCA4-2B1C-F7D04A996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520BA7D-0E83-DCC8-6004-B4BABC340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0B668F-1FCF-7104-691F-723B0F0D3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D9AF0B-2B1B-4805-ED25-26E16A121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6ADCA0-363F-6826-C269-443F95F10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16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7D0D86-512F-9FB3-E2C6-7117D67B3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28351B9-3740-5EDA-565B-7DCCB4B48F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53A68B7-F0B6-A9ED-109E-108446FB1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8E9C99-1596-33D5-6953-0F329F01A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626ADD-6E1B-1C66-C923-E46F1EA61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B2ECD1-297E-D342-3D28-AFF5BC59B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1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09F2565-50BE-ECD5-960F-E37F628E4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0847E5-CC3D-8196-42C2-0FF57092F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9C4864-17B4-9A36-A306-B3697A001F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379A-A377-4A06-8A55-2CD4D3C658F0}" type="datetimeFigureOut">
              <a:rPr lang="zh-CN" altLang="en-US" smtClean="0"/>
              <a:t>2022/5/18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C646AB-5F8C-4EB9-C7C4-77541C5EFC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F9286E-211C-9968-DB07-51D92B2127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6BF95-A39C-431A-B8AE-FD25439D7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38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流程图: 可选过程 6">
            <a:extLst>
              <a:ext uri="{FF2B5EF4-FFF2-40B4-BE49-F238E27FC236}">
                <a16:creationId xmlns:a16="http://schemas.microsoft.com/office/drawing/2014/main" id="{97D79543-CB85-70DD-EEEC-9FB00FF86A8E}"/>
              </a:ext>
            </a:extLst>
          </p:cNvPr>
          <p:cNvSpPr/>
          <p:nvPr/>
        </p:nvSpPr>
        <p:spPr>
          <a:xfrm>
            <a:off x="2465287" y="2279062"/>
            <a:ext cx="977153" cy="466164"/>
          </a:xfrm>
          <a:prstGeom prst="flowChartAlternateProcess">
            <a:avLst/>
          </a:prstGeom>
          <a:solidFill>
            <a:srgbClr val="A9EDF5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前端页面 </a:t>
            </a:r>
          </a:p>
        </p:txBody>
      </p:sp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CB82EF84-5B5D-4656-C021-0C4F94A4C5F0}"/>
              </a:ext>
            </a:extLst>
          </p:cNvPr>
          <p:cNvGrpSpPr/>
          <p:nvPr/>
        </p:nvGrpSpPr>
        <p:grpSpPr>
          <a:xfrm>
            <a:off x="7722865" y="2525307"/>
            <a:ext cx="1371601" cy="2477616"/>
            <a:chOff x="9126641" y="2595898"/>
            <a:chExt cx="1371601" cy="2477616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71A849D2-1451-BDDE-334D-79349CEA8F74}"/>
                </a:ext>
              </a:extLst>
            </p:cNvPr>
            <p:cNvSpPr/>
            <p:nvPr/>
          </p:nvSpPr>
          <p:spPr>
            <a:xfrm>
              <a:off x="9126641" y="2595898"/>
              <a:ext cx="1371601" cy="2477616"/>
            </a:xfrm>
            <a:prstGeom prst="roundRect">
              <a:avLst>
                <a:gd name="adj" fmla="val 18041"/>
              </a:avLst>
            </a:prstGeom>
            <a:solidFill>
              <a:srgbClr val="B4DBC0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D6A5CB62-5F79-F4C7-CAA9-372A08BF1E8F}"/>
                </a:ext>
              </a:extLst>
            </p:cNvPr>
            <p:cNvSpPr/>
            <p:nvPr/>
          </p:nvSpPr>
          <p:spPr>
            <a:xfrm>
              <a:off x="9288007" y="2914145"/>
              <a:ext cx="1093694" cy="524436"/>
            </a:xfrm>
            <a:prstGeom prst="roundRect">
              <a:avLst>
                <a:gd name="adj" fmla="val 29937"/>
              </a:avLst>
            </a:prstGeom>
            <a:solidFill>
              <a:srgbClr val="A7D2CB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b="1" dirty="0">
                  <a:solidFill>
                    <a:schemeClr val="tx1"/>
                  </a:solidFill>
                </a:rPr>
                <a:t>Faster RCNN</a:t>
              </a:r>
              <a:endParaRPr lang="zh-CN" altLang="en-US" sz="1050" b="1" dirty="0">
                <a:solidFill>
                  <a:schemeClr val="tx1"/>
                </a:solidFill>
              </a:endParaRP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00D5262F-7573-5621-CA0F-30949E9A3805}"/>
                </a:ext>
              </a:extLst>
            </p:cNvPr>
            <p:cNvSpPr/>
            <p:nvPr/>
          </p:nvSpPr>
          <p:spPr>
            <a:xfrm>
              <a:off x="9288007" y="3577533"/>
              <a:ext cx="1093694" cy="524436"/>
            </a:xfrm>
            <a:prstGeom prst="roundRect">
              <a:avLst>
                <a:gd name="adj" fmla="val 29937"/>
              </a:avLst>
            </a:prstGeom>
            <a:solidFill>
              <a:srgbClr val="A7D2CB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b="1" dirty="0">
                  <a:solidFill>
                    <a:schemeClr val="tx1"/>
                  </a:solidFill>
                </a:rPr>
                <a:t>SSD-300</a:t>
              </a:r>
              <a:endParaRPr lang="zh-CN" altLang="en-US" sz="1050" b="1" dirty="0">
                <a:solidFill>
                  <a:schemeClr val="tx1"/>
                </a:solidFill>
              </a:endParaRP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7D38E855-09CE-6FF8-3838-39FBA66345A4}"/>
                </a:ext>
              </a:extLst>
            </p:cNvPr>
            <p:cNvSpPr/>
            <p:nvPr/>
          </p:nvSpPr>
          <p:spPr>
            <a:xfrm>
              <a:off x="9288007" y="4240921"/>
              <a:ext cx="1093694" cy="489423"/>
            </a:xfrm>
            <a:prstGeom prst="roundRect">
              <a:avLst>
                <a:gd name="adj" fmla="val 29937"/>
              </a:avLst>
            </a:prstGeom>
            <a:solidFill>
              <a:srgbClr val="A7D2CB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b="1" dirty="0">
                  <a:solidFill>
                    <a:schemeClr val="tx1"/>
                  </a:solidFill>
                </a:rPr>
                <a:t>Yolo-v3</a:t>
              </a:r>
              <a:endParaRPr lang="zh-CN" altLang="en-US" sz="105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流程图: 可选过程 14">
            <a:extLst>
              <a:ext uri="{FF2B5EF4-FFF2-40B4-BE49-F238E27FC236}">
                <a16:creationId xmlns:a16="http://schemas.microsoft.com/office/drawing/2014/main" id="{8FD0946D-461D-514A-6D35-4584C6DC0786}"/>
              </a:ext>
            </a:extLst>
          </p:cNvPr>
          <p:cNvSpPr/>
          <p:nvPr/>
        </p:nvSpPr>
        <p:spPr>
          <a:xfrm>
            <a:off x="558023" y="2278508"/>
            <a:ext cx="703729" cy="466164"/>
          </a:xfrm>
          <a:prstGeom prst="flowChartAlternateProcess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输入</a:t>
            </a:r>
          </a:p>
        </p:txBody>
      </p:sp>
      <p:sp>
        <p:nvSpPr>
          <p:cNvPr id="16" name="流程图: 可选过程 15">
            <a:extLst>
              <a:ext uri="{FF2B5EF4-FFF2-40B4-BE49-F238E27FC236}">
                <a16:creationId xmlns:a16="http://schemas.microsoft.com/office/drawing/2014/main" id="{B1E19A6B-3478-FB93-5F49-1885D403AB95}"/>
              </a:ext>
            </a:extLst>
          </p:cNvPr>
          <p:cNvSpPr/>
          <p:nvPr/>
        </p:nvSpPr>
        <p:spPr>
          <a:xfrm>
            <a:off x="4017613" y="2279061"/>
            <a:ext cx="977153" cy="466164"/>
          </a:xfrm>
          <a:prstGeom prst="flowChartAlternateProcess">
            <a:avLst/>
          </a:prstGeom>
          <a:solidFill>
            <a:srgbClr val="A9EDF5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前端逻辑</a:t>
            </a:r>
          </a:p>
        </p:txBody>
      </p:sp>
      <p:sp>
        <p:nvSpPr>
          <p:cNvPr id="17" name="流程图: 可选过程 16">
            <a:extLst>
              <a:ext uri="{FF2B5EF4-FFF2-40B4-BE49-F238E27FC236}">
                <a16:creationId xmlns:a16="http://schemas.microsoft.com/office/drawing/2014/main" id="{2DA8A020-74AA-DFD9-7E79-AEF28BEBBE39}"/>
              </a:ext>
            </a:extLst>
          </p:cNvPr>
          <p:cNvSpPr/>
          <p:nvPr/>
        </p:nvSpPr>
        <p:spPr>
          <a:xfrm>
            <a:off x="5585672" y="2279061"/>
            <a:ext cx="977153" cy="466164"/>
          </a:xfrm>
          <a:prstGeom prst="flowChartAlternateProcess">
            <a:avLst/>
          </a:prstGeom>
          <a:solidFill>
            <a:srgbClr val="FFD366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solidFill>
                  <a:schemeClr val="tx1"/>
                </a:solidFill>
              </a:rPr>
              <a:t>flask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E79A693-0886-82E5-49B8-43A962BCBDD4}"/>
              </a:ext>
            </a:extLst>
          </p:cNvPr>
          <p:cNvSpPr txBox="1"/>
          <p:nvPr/>
        </p:nvSpPr>
        <p:spPr>
          <a:xfrm>
            <a:off x="1242450" y="2150359"/>
            <a:ext cx="1196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004114(</a:t>
            </a:r>
            <a:r>
              <a:rPr lang="zh-CN" altLang="en-US" sz="1400" b="1" dirty="0"/>
              <a:t>查询</a:t>
            </a:r>
            <a:r>
              <a:rPr lang="en-US" altLang="zh-CN" sz="1400" b="1" dirty="0"/>
              <a:t>)</a:t>
            </a:r>
            <a:endParaRPr lang="zh-CN" altLang="en-US" sz="1400" b="1" dirty="0"/>
          </a:p>
        </p:txBody>
      </p:sp>
      <p:sp>
        <p:nvSpPr>
          <p:cNvPr id="36" name="流程图: 可选过程 35">
            <a:extLst>
              <a:ext uri="{FF2B5EF4-FFF2-40B4-BE49-F238E27FC236}">
                <a16:creationId xmlns:a16="http://schemas.microsoft.com/office/drawing/2014/main" id="{DA3D4C5D-ABF6-1679-5172-CAE57B405833}"/>
              </a:ext>
            </a:extLst>
          </p:cNvPr>
          <p:cNvSpPr/>
          <p:nvPr/>
        </p:nvSpPr>
        <p:spPr>
          <a:xfrm>
            <a:off x="6002296" y="1136531"/>
            <a:ext cx="1121056" cy="512017"/>
          </a:xfrm>
          <a:prstGeom prst="flowChartAlternateProcess">
            <a:avLst/>
          </a:prstGeom>
          <a:solidFill>
            <a:srgbClr val="FFE4A1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sqlalchemy</a:t>
            </a:r>
            <a:endParaRPr lang="zh-CN" altLang="en-US" sz="1200" b="1" dirty="0">
              <a:solidFill>
                <a:schemeClr val="tx1"/>
              </a:solidFill>
            </a:endParaRPr>
          </a:p>
        </p:txBody>
      </p:sp>
      <p:sp>
        <p:nvSpPr>
          <p:cNvPr id="37" name="流程图: 可选过程 36">
            <a:extLst>
              <a:ext uri="{FF2B5EF4-FFF2-40B4-BE49-F238E27FC236}">
                <a16:creationId xmlns:a16="http://schemas.microsoft.com/office/drawing/2014/main" id="{057D2AE9-67C2-3FE3-D82A-19FC5CE2F89C}"/>
              </a:ext>
            </a:extLst>
          </p:cNvPr>
          <p:cNvSpPr/>
          <p:nvPr/>
        </p:nvSpPr>
        <p:spPr>
          <a:xfrm>
            <a:off x="6074248" y="3292520"/>
            <a:ext cx="977153" cy="466164"/>
          </a:xfrm>
          <a:prstGeom prst="flowChartAlternateProcess">
            <a:avLst/>
          </a:prstGeom>
          <a:solidFill>
            <a:srgbClr val="FFE4A1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solidFill>
                  <a:schemeClr val="tx1"/>
                </a:solidFill>
              </a:rPr>
              <a:t>Pytorch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15AE677-67D0-1C21-BC38-545EDA324794}"/>
              </a:ext>
            </a:extLst>
          </p:cNvPr>
          <p:cNvCxnSpPr>
            <a:cxnSpLocks/>
          </p:cNvCxnSpPr>
          <p:nvPr/>
        </p:nvCxnSpPr>
        <p:spPr>
          <a:xfrm>
            <a:off x="1296063" y="2467372"/>
            <a:ext cx="1169224" cy="0"/>
          </a:xfrm>
          <a:prstGeom prst="straightConnector1">
            <a:avLst/>
          </a:prstGeom>
          <a:ln w="28575">
            <a:solidFill>
              <a:schemeClr val="accent1"/>
            </a:solidFill>
            <a:headEnd w="lg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5" name="连接符: 曲线 74">
            <a:extLst>
              <a:ext uri="{FF2B5EF4-FFF2-40B4-BE49-F238E27FC236}">
                <a16:creationId xmlns:a16="http://schemas.microsoft.com/office/drawing/2014/main" id="{8AC3474C-EB7E-1985-07D4-C84868D06EBA}"/>
              </a:ext>
            </a:extLst>
          </p:cNvPr>
          <p:cNvCxnSpPr>
            <a:cxnSpLocks/>
            <a:stCxn id="16" idx="2"/>
            <a:endCxn id="7" idx="2"/>
          </p:cNvCxnSpPr>
          <p:nvPr/>
        </p:nvCxnSpPr>
        <p:spPr>
          <a:xfrm rot="5400000">
            <a:off x="3730027" y="1969062"/>
            <a:ext cx="1" cy="1552326"/>
          </a:xfrm>
          <a:prstGeom prst="curvedConnector3">
            <a:avLst>
              <a:gd name="adj1" fmla="val 2286010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5B1B01E0-58B8-48D9-5BE5-8CFADE7BE03D}"/>
              </a:ext>
            </a:extLst>
          </p:cNvPr>
          <p:cNvGrpSpPr/>
          <p:nvPr/>
        </p:nvGrpSpPr>
        <p:grpSpPr>
          <a:xfrm>
            <a:off x="5957568" y="3979062"/>
            <a:ext cx="858918" cy="820269"/>
            <a:chOff x="7655309" y="5636597"/>
            <a:chExt cx="858918" cy="820269"/>
          </a:xfrm>
        </p:grpSpPr>
        <p:pic>
          <p:nvPicPr>
            <p:cNvPr id="80" name="图片 79" descr="雪地上的风景&#10;&#10;中度可信度描述已自动生成">
              <a:extLst>
                <a:ext uri="{FF2B5EF4-FFF2-40B4-BE49-F238E27FC236}">
                  <a16:creationId xmlns:a16="http://schemas.microsoft.com/office/drawing/2014/main" id="{D1D69D18-54D4-188B-D1CA-B148F80B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0498" y="5753137"/>
              <a:ext cx="703729" cy="703729"/>
            </a:xfrm>
            <a:prstGeom prst="rect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</p:pic>
        <p:pic>
          <p:nvPicPr>
            <p:cNvPr id="79" name="图片 78" descr="雪山的照片&#10;&#10;中度可信度描述已自动生成">
              <a:extLst>
                <a:ext uri="{FF2B5EF4-FFF2-40B4-BE49-F238E27FC236}">
                  <a16:creationId xmlns:a16="http://schemas.microsoft.com/office/drawing/2014/main" id="{4585F434-CE32-EEBD-C56F-C750A9EE6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5309" y="5636597"/>
              <a:ext cx="757518" cy="757518"/>
            </a:xfrm>
            <a:prstGeom prst="rect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</p:pic>
      </p:grp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7DC4DF7E-C6D6-D41B-22D6-D851EA064952}"/>
              </a:ext>
            </a:extLst>
          </p:cNvPr>
          <p:cNvCxnSpPr>
            <a:cxnSpLocks/>
          </p:cNvCxnSpPr>
          <p:nvPr/>
        </p:nvCxnSpPr>
        <p:spPr>
          <a:xfrm>
            <a:off x="1296063" y="2608720"/>
            <a:ext cx="1161640" cy="0"/>
          </a:xfrm>
          <a:prstGeom prst="straightConnector1">
            <a:avLst/>
          </a:prstGeom>
          <a:ln w="28575">
            <a:solidFill>
              <a:schemeClr val="accent1"/>
            </a:solidFill>
            <a:headEnd w="lg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26886374-95A8-4248-7758-0FF2554C551E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416968" y="2511590"/>
            <a:ext cx="600645" cy="553"/>
          </a:xfrm>
          <a:prstGeom prst="straightConnector1">
            <a:avLst/>
          </a:prstGeom>
          <a:ln w="28575">
            <a:solidFill>
              <a:schemeClr val="accent1"/>
            </a:solidFill>
            <a:headEnd w="lg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094347DE-8B7A-0D54-E1DE-6F2D53173B75}"/>
              </a:ext>
            </a:extLst>
          </p:cNvPr>
          <p:cNvCxnSpPr>
            <a:cxnSpLocks/>
          </p:cNvCxnSpPr>
          <p:nvPr/>
        </p:nvCxnSpPr>
        <p:spPr>
          <a:xfrm>
            <a:off x="4994766" y="2471223"/>
            <a:ext cx="600645" cy="553"/>
          </a:xfrm>
          <a:prstGeom prst="straightConnector1">
            <a:avLst/>
          </a:prstGeom>
          <a:ln w="28575">
            <a:solidFill>
              <a:schemeClr val="accent1"/>
            </a:solidFill>
            <a:headEnd w="lg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A1473BF2-83F8-0D92-4A3D-C0BFE7113AB1}"/>
              </a:ext>
            </a:extLst>
          </p:cNvPr>
          <p:cNvCxnSpPr>
            <a:cxnSpLocks/>
          </p:cNvCxnSpPr>
          <p:nvPr/>
        </p:nvCxnSpPr>
        <p:spPr>
          <a:xfrm flipH="1">
            <a:off x="4994766" y="2608720"/>
            <a:ext cx="590906" cy="0"/>
          </a:xfrm>
          <a:prstGeom prst="straightConnector1">
            <a:avLst/>
          </a:prstGeom>
          <a:ln w="28575">
            <a:solidFill>
              <a:schemeClr val="accent1"/>
            </a:solidFill>
            <a:headEnd w="lg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直接箭头连接符 104">
            <a:extLst>
              <a:ext uri="{FF2B5EF4-FFF2-40B4-BE49-F238E27FC236}">
                <a16:creationId xmlns:a16="http://schemas.microsoft.com/office/drawing/2014/main" id="{86553973-AD5B-1E8D-DB8B-9A63A7F6BD20}"/>
              </a:ext>
            </a:extLst>
          </p:cNvPr>
          <p:cNvCxnSpPr>
            <a:cxnSpLocks/>
            <a:endCxn id="36" idx="2"/>
          </p:cNvCxnSpPr>
          <p:nvPr/>
        </p:nvCxnSpPr>
        <p:spPr>
          <a:xfrm flipV="1">
            <a:off x="5999405" y="1648548"/>
            <a:ext cx="563419" cy="584028"/>
          </a:xfrm>
          <a:prstGeom prst="straightConnector1">
            <a:avLst/>
          </a:prstGeom>
          <a:ln w="28575">
            <a:solidFill>
              <a:schemeClr val="accent1"/>
            </a:solidFill>
            <a:headEnd w="lg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EA807EAA-6537-9FAC-8D17-09D92DC5C21B}"/>
              </a:ext>
            </a:extLst>
          </p:cNvPr>
          <p:cNvCxnSpPr>
            <a:cxnSpLocks/>
          </p:cNvCxnSpPr>
          <p:nvPr/>
        </p:nvCxnSpPr>
        <p:spPr>
          <a:xfrm flipH="1">
            <a:off x="6158543" y="1723204"/>
            <a:ext cx="521450" cy="540747"/>
          </a:xfrm>
          <a:prstGeom prst="straightConnector1">
            <a:avLst/>
          </a:prstGeom>
          <a:ln w="28575">
            <a:solidFill>
              <a:schemeClr val="accent1"/>
            </a:solidFill>
            <a:headEnd w="lg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839136E6-15F9-0C36-81F7-35C90FD3AA90}"/>
              </a:ext>
            </a:extLst>
          </p:cNvPr>
          <p:cNvCxnSpPr>
            <a:cxnSpLocks/>
          </p:cNvCxnSpPr>
          <p:nvPr/>
        </p:nvCxnSpPr>
        <p:spPr>
          <a:xfrm>
            <a:off x="6023329" y="2762767"/>
            <a:ext cx="402063" cy="502957"/>
          </a:xfrm>
          <a:prstGeom prst="straightConnector1">
            <a:avLst/>
          </a:prstGeom>
          <a:ln w="28575">
            <a:solidFill>
              <a:schemeClr val="accent1"/>
            </a:solidFill>
            <a:headEnd w="lg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6" name="直接箭头连接符 115">
            <a:extLst>
              <a:ext uri="{FF2B5EF4-FFF2-40B4-BE49-F238E27FC236}">
                <a16:creationId xmlns:a16="http://schemas.microsoft.com/office/drawing/2014/main" id="{79CDE19F-F8C5-BE25-4C8D-405FB0973DD1}"/>
              </a:ext>
            </a:extLst>
          </p:cNvPr>
          <p:cNvCxnSpPr>
            <a:cxnSpLocks/>
          </p:cNvCxnSpPr>
          <p:nvPr/>
        </p:nvCxnSpPr>
        <p:spPr>
          <a:xfrm flipH="1" flipV="1">
            <a:off x="6190786" y="2764790"/>
            <a:ext cx="403168" cy="4649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8" name="组合 177">
            <a:extLst>
              <a:ext uri="{FF2B5EF4-FFF2-40B4-BE49-F238E27FC236}">
                <a16:creationId xmlns:a16="http://schemas.microsoft.com/office/drawing/2014/main" id="{8445F0AE-B3F0-6E7B-8C71-9BAFF7C7B928}"/>
              </a:ext>
            </a:extLst>
          </p:cNvPr>
          <p:cNvGrpSpPr/>
          <p:nvPr/>
        </p:nvGrpSpPr>
        <p:grpSpPr>
          <a:xfrm>
            <a:off x="6822909" y="4189680"/>
            <a:ext cx="962604" cy="276999"/>
            <a:chOff x="7929175" y="4261694"/>
            <a:chExt cx="962604" cy="276999"/>
          </a:xfrm>
        </p:grpSpPr>
        <p:cxnSp>
          <p:nvCxnSpPr>
            <p:cNvPr id="138" name="直接箭头连接符 137">
              <a:extLst>
                <a:ext uri="{FF2B5EF4-FFF2-40B4-BE49-F238E27FC236}">
                  <a16:creationId xmlns:a16="http://schemas.microsoft.com/office/drawing/2014/main" id="{3AEF6543-A216-876F-FA1A-7631809FB86B}"/>
                </a:ext>
              </a:extLst>
            </p:cNvPr>
            <p:cNvCxnSpPr>
              <a:cxnSpLocks/>
            </p:cNvCxnSpPr>
            <p:nvPr/>
          </p:nvCxnSpPr>
          <p:spPr>
            <a:xfrm>
              <a:off x="7979021" y="4538693"/>
              <a:ext cx="804569" cy="0"/>
            </a:xfrm>
            <a:prstGeom prst="straightConnector1">
              <a:avLst/>
            </a:prstGeom>
            <a:ln w="28575">
              <a:solidFill>
                <a:schemeClr val="accent1"/>
              </a:solidFill>
              <a:prstDash val="sysDash"/>
              <a:headEnd w="lg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7" name="文本框 146">
              <a:extLst>
                <a:ext uri="{FF2B5EF4-FFF2-40B4-BE49-F238E27FC236}">
                  <a16:creationId xmlns:a16="http://schemas.microsoft.com/office/drawing/2014/main" id="{125D476D-6F58-3E4C-1369-7F1563BA4D52}"/>
                </a:ext>
              </a:extLst>
            </p:cNvPr>
            <p:cNvSpPr txBox="1"/>
            <p:nvPr/>
          </p:nvSpPr>
          <p:spPr>
            <a:xfrm>
              <a:off x="7929175" y="4261694"/>
              <a:ext cx="9626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/>
                <a:t>样本训练</a:t>
              </a:r>
            </a:p>
          </p:txBody>
        </p:sp>
      </p:grpSp>
      <p:sp>
        <p:nvSpPr>
          <p:cNvPr id="163" name="文本框 162">
            <a:extLst>
              <a:ext uri="{FF2B5EF4-FFF2-40B4-BE49-F238E27FC236}">
                <a16:creationId xmlns:a16="http://schemas.microsoft.com/office/drawing/2014/main" id="{9DE2B067-E695-DD77-DC1D-0D42532774DC}"/>
              </a:ext>
            </a:extLst>
          </p:cNvPr>
          <p:cNvSpPr txBox="1"/>
          <p:nvPr/>
        </p:nvSpPr>
        <p:spPr>
          <a:xfrm>
            <a:off x="3460160" y="2217530"/>
            <a:ext cx="549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指令</a:t>
            </a:r>
          </a:p>
        </p:txBody>
      </p:sp>
      <p:sp>
        <p:nvSpPr>
          <p:cNvPr id="164" name="文本框 163">
            <a:extLst>
              <a:ext uri="{FF2B5EF4-FFF2-40B4-BE49-F238E27FC236}">
                <a16:creationId xmlns:a16="http://schemas.microsoft.com/office/drawing/2014/main" id="{B227677F-07D8-A393-8259-79494C93A1AD}"/>
              </a:ext>
            </a:extLst>
          </p:cNvPr>
          <p:cNvSpPr txBox="1"/>
          <p:nvPr/>
        </p:nvSpPr>
        <p:spPr>
          <a:xfrm>
            <a:off x="3455171" y="3018085"/>
            <a:ext cx="549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渲染</a:t>
            </a:r>
          </a:p>
        </p:txBody>
      </p:sp>
      <p:sp>
        <p:nvSpPr>
          <p:cNvPr id="165" name="文本框 164">
            <a:extLst>
              <a:ext uri="{FF2B5EF4-FFF2-40B4-BE49-F238E27FC236}">
                <a16:creationId xmlns:a16="http://schemas.microsoft.com/office/drawing/2014/main" id="{CC30BC33-22CA-5A95-A1CD-D4ECFF4B7245}"/>
              </a:ext>
            </a:extLst>
          </p:cNvPr>
          <p:cNvSpPr txBox="1"/>
          <p:nvPr/>
        </p:nvSpPr>
        <p:spPr>
          <a:xfrm>
            <a:off x="5012332" y="2194663"/>
            <a:ext cx="549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请求</a:t>
            </a:r>
          </a:p>
        </p:txBody>
      </p:sp>
      <p:sp>
        <p:nvSpPr>
          <p:cNvPr id="166" name="文本框 165">
            <a:extLst>
              <a:ext uri="{FF2B5EF4-FFF2-40B4-BE49-F238E27FC236}">
                <a16:creationId xmlns:a16="http://schemas.microsoft.com/office/drawing/2014/main" id="{B74358E3-5F2F-FED1-363F-E8DFC6665B55}"/>
              </a:ext>
            </a:extLst>
          </p:cNvPr>
          <p:cNvSpPr txBox="1"/>
          <p:nvPr/>
        </p:nvSpPr>
        <p:spPr>
          <a:xfrm>
            <a:off x="5036463" y="2632125"/>
            <a:ext cx="549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响应</a:t>
            </a:r>
          </a:p>
        </p:txBody>
      </p:sp>
      <p:grpSp>
        <p:nvGrpSpPr>
          <p:cNvPr id="180" name="组合 179">
            <a:extLst>
              <a:ext uri="{FF2B5EF4-FFF2-40B4-BE49-F238E27FC236}">
                <a16:creationId xmlns:a16="http://schemas.microsoft.com/office/drawing/2014/main" id="{14F28195-3969-B5A3-FB3E-AC7A0605105F}"/>
              </a:ext>
            </a:extLst>
          </p:cNvPr>
          <p:cNvGrpSpPr/>
          <p:nvPr/>
        </p:nvGrpSpPr>
        <p:grpSpPr>
          <a:xfrm>
            <a:off x="7142234" y="926888"/>
            <a:ext cx="3037923" cy="818029"/>
            <a:chOff x="8297792" y="1553390"/>
            <a:chExt cx="3037923" cy="818029"/>
          </a:xfrm>
        </p:grpSpPr>
        <p:sp>
          <p:nvSpPr>
            <p:cNvPr id="10" name="流程图: 磁盘 9">
              <a:extLst>
                <a:ext uri="{FF2B5EF4-FFF2-40B4-BE49-F238E27FC236}">
                  <a16:creationId xmlns:a16="http://schemas.microsoft.com/office/drawing/2014/main" id="{3382C22D-D568-D628-3522-4BCAB8E09DED}"/>
                </a:ext>
              </a:extLst>
            </p:cNvPr>
            <p:cNvSpPr/>
            <p:nvPr/>
          </p:nvSpPr>
          <p:spPr>
            <a:xfrm>
              <a:off x="8966485" y="1553390"/>
              <a:ext cx="977153" cy="818029"/>
            </a:xfrm>
            <a:prstGeom prst="flowChartMagneticDisk">
              <a:avLst/>
            </a:prstGeom>
            <a:solidFill>
              <a:srgbClr val="ED807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b="1" dirty="0">
                  <a:solidFill>
                    <a:schemeClr val="tx1"/>
                  </a:solidFill>
                </a:rPr>
                <a:t>MySQL</a:t>
              </a:r>
              <a:endParaRPr lang="zh-CN" altLang="en-US" sz="1050" b="1" dirty="0">
                <a:solidFill>
                  <a:schemeClr val="tx1"/>
                </a:solidFill>
              </a:endParaRPr>
            </a:p>
          </p:txBody>
        </p:sp>
        <p:pic>
          <p:nvPicPr>
            <p:cNvPr id="86" name="图片 85" descr="形状&#10;&#10;低可信度描述已自动生成">
              <a:extLst>
                <a:ext uri="{FF2B5EF4-FFF2-40B4-BE49-F238E27FC236}">
                  <a16:creationId xmlns:a16="http://schemas.microsoft.com/office/drawing/2014/main" id="{BC73BC0C-DEE9-A24B-28C5-D2F746406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34255" y="1756209"/>
              <a:ext cx="501460" cy="501460"/>
            </a:xfrm>
            <a:prstGeom prst="rect">
              <a:avLst/>
            </a:prstGeom>
          </p:spPr>
        </p:pic>
        <p:cxnSp>
          <p:nvCxnSpPr>
            <p:cNvPr id="113" name="直接箭头连接符 112">
              <a:extLst>
                <a:ext uri="{FF2B5EF4-FFF2-40B4-BE49-F238E27FC236}">
                  <a16:creationId xmlns:a16="http://schemas.microsoft.com/office/drawing/2014/main" id="{1C7D58E2-1E18-4F5E-5D8B-6DB6E9A9AF24}"/>
                </a:ext>
              </a:extLst>
            </p:cNvPr>
            <p:cNvCxnSpPr>
              <a:cxnSpLocks/>
            </p:cNvCxnSpPr>
            <p:nvPr/>
          </p:nvCxnSpPr>
          <p:spPr>
            <a:xfrm>
              <a:off x="8314760" y="1931590"/>
              <a:ext cx="642099" cy="0"/>
            </a:xfrm>
            <a:prstGeom prst="straightConnector1">
              <a:avLst/>
            </a:prstGeom>
            <a:ln w="28575">
              <a:solidFill>
                <a:schemeClr val="accent1"/>
              </a:solidFill>
              <a:headEnd w="lg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直接箭头连接符 129">
              <a:extLst>
                <a:ext uri="{FF2B5EF4-FFF2-40B4-BE49-F238E27FC236}">
                  <a16:creationId xmlns:a16="http://schemas.microsoft.com/office/drawing/2014/main" id="{B4201D24-EB45-EF62-90DA-3B33E0054D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97792" y="2098617"/>
              <a:ext cx="659067" cy="0"/>
            </a:xfrm>
            <a:prstGeom prst="straightConnector1">
              <a:avLst/>
            </a:prstGeom>
            <a:ln w="28575">
              <a:solidFill>
                <a:schemeClr val="accent1"/>
              </a:solidFill>
              <a:headEnd w="lg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直接箭头连接符 135">
              <a:extLst>
                <a:ext uri="{FF2B5EF4-FFF2-40B4-BE49-F238E27FC236}">
                  <a16:creationId xmlns:a16="http://schemas.microsoft.com/office/drawing/2014/main" id="{A5C89AE3-C2BB-78FC-F49C-A85BEAC801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43638" y="2006939"/>
              <a:ext cx="890617" cy="0"/>
            </a:xfrm>
            <a:prstGeom prst="straightConnector1">
              <a:avLst/>
            </a:prstGeom>
            <a:ln w="28575">
              <a:solidFill>
                <a:schemeClr val="accent1"/>
              </a:solidFill>
              <a:prstDash val="sysDash"/>
              <a:headEnd w="lg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9" name="文本框 148">
              <a:extLst>
                <a:ext uri="{FF2B5EF4-FFF2-40B4-BE49-F238E27FC236}">
                  <a16:creationId xmlns:a16="http://schemas.microsoft.com/office/drawing/2014/main" id="{DE656150-526F-29B4-6BF9-637321898A27}"/>
                </a:ext>
              </a:extLst>
            </p:cNvPr>
            <p:cNvSpPr txBox="1"/>
            <p:nvPr/>
          </p:nvSpPr>
          <p:spPr>
            <a:xfrm>
              <a:off x="10071083" y="1722626"/>
              <a:ext cx="9771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/>
                <a:t>数据存入</a:t>
              </a:r>
            </a:p>
          </p:txBody>
        </p:sp>
        <p:sp>
          <p:nvSpPr>
            <p:cNvPr id="170" name="文本框 169">
              <a:extLst>
                <a:ext uri="{FF2B5EF4-FFF2-40B4-BE49-F238E27FC236}">
                  <a16:creationId xmlns:a16="http://schemas.microsoft.com/office/drawing/2014/main" id="{3F24C4D0-8A5A-2EF0-497C-62B7FEF9FFE1}"/>
                </a:ext>
              </a:extLst>
            </p:cNvPr>
            <p:cNvSpPr txBox="1"/>
            <p:nvPr/>
          </p:nvSpPr>
          <p:spPr>
            <a:xfrm>
              <a:off x="8336577" y="1621532"/>
              <a:ext cx="549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/>
                <a:t>查询</a:t>
              </a:r>
            </a:p>
          </p:txBody>
        </p:sp>
      </p:grpSp>
      <p:grpSp>
        <p:nvGrpSpPr>
          <p:cNvPr id="179" name="组合 178">
            <a:extLst>
              <a:ext uri="{FF2B5EF4-FFF2-40B4-BE49-F238E27FC236}">
                <a16:creationId xmlns:a16="http://schemas.microsoft.com/office/drawing/2014/main" id="{CF9F8D7B-343D-367C-EDBA-0230E2F69D45}"/>
              </a:ext>
            </a:extLst>
          </p:cNvPr>
          <p:cNvGrpSpPr/>
          <p:nvPr/>
        </p:nvGrpSpPr>
        <p:grpSpPr>
          <a:xfrm>
            <a:off x="7042179" y="3171973"/>
            <a:ext cx="659067" cy="461164"/>
            <a:chOff x="8179098" y="2632830"/>
            <a:chExt cx="659067" cy="461164"/>
          </a:xfrm>
        </p:grpSpPr>
        <p:cxnSp>
          <p:nvCxnSpPr>
            <p:cNvPr id="134" name="直接箭头连接符 133">
              <a:extLst>
                <a:ext uri="{FF2B5EF4-FFF2-40B4-BE49-F238E27FC236}">
                  <a16:creationId xmlns:a16="http://schemas.microsoft.com/office/drawing/2014/main" id="{5B42FA97-FC3C-2BDE-7D0A-6E0E98748E47}"/>
                </a:ext>
              </a:extLst>
            </p:cNvPr>
            <p:cNvCxnSpPr>
              <a:cxnSpLocks/>
            </p:cNvCxnSpPr>
            <p:nvPr/>
          </p:nvCxnSpPr>
          <p:spPr>
            <a:xfrm>
              <a:off x="8196066" y="2926967"/>
              <a:ext cx="642099" cy="0"/>
            </a:xfrm>
            <a:prstGeom prst="straightConnector1">
              <a:avLst/>
            </a:prstGeom>
            <a:ln w="28575">
              <a:solidFill>
                <a:schemeClr val="accent1"/>
              </a:solidFill>
              <a:headEnd w="lg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直接箭头连接符 134">
              <a:extLst>
                <a:ext uri="{FF2B5EF4-FFF2-40B4-BE49-F238E27FC236}">
                  <a16:creationId xmlns:a16="http://schemas.microsoft.com/office/drawing/2014/main" id="{24460469-CF77-93D2-216D-BDD9F72B08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79098" y="3093994"/>
              <a:ext cx="659067" cy="0"/>
            </a:xfrm>
            <a:prstGeom prst="straightConnector1">
              <a:avLst/>
            </a:prstGeom>
            <a:ln w="28575">
              <a:solidFill>
                <a:schemeClr val="accent1"/>
              </a:solidFill>
              <a:headEnd w="lg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72" name="文本框 171">
              <a:extLst>
                <a:ext uri="{FF2B5EF4-FFF2-40B4-BE49-F238E27FC236}">
                  <a16:creationId xmlns:a16="http://schemas.microsoft.com/office/drawing/2014/main" id="{3ACE2A3A-25A2-BEBA-DFB2-8A6CD6820702}"/>
                </a:ext>
              </a:extLst>
            </p:cNvPr>
            <p:cNvSpPr txBox="1"/>
            <p:nvPr/>
          </p:nvSpPr>
          <p:spPr>
            <a:xfrm>
              <a:off x="8233775" y="2632830"/>
              <a:ext cx="549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/>
                <a:t>推理</a:t>
              </a:r>
            </a:p>
          </p:txBody>
        </p:sp>
      </p:grpSp>
      <p:sp>
        <p:nvSpPr>
          <p:cNvPr id="175" name="文本框 174">
            <a:extLst>
              <a:ext uri="{FF2B5EF4-FFF2-40B4-BE49-F238E27FC236}">
                <a16:creationId xmlns:a16="http://schemas.microsoft.com/office/drawing/2014/main" id="{A28DCF3F-DF4F-06C9-8F2F-32EF51C6EBCC}"/>
              </a:ext>
            </a:extLst>
          </p:cNvPr>
          <p:cNvSpPr txBox="1"/>
          <p:nvPr/>
        </p:nvSpPr>
        <p:spPr>
          <a:xfrm>
            <a:off x="5707833" y="2914248"/>
            <a:ext cx="549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调用</a:t>
            </a:r>
          </a:p>
        </p:txBody>
      </p:sp>
      <p:sp>
        <p:nvSpPr>
          <p:cNvPr id="176" name="文本框 175">
            <a:extLst>
              <a:ext uri="{FF2B5EF4-FFF2-40B4-BE49-F238E27FC236}">
                <a16:creationId xmlns:a16="http://schemas.microsoft.com/office/drawing/2014/main" id="{70B93DEB-2D73-BF57-45C7-F895B1AF4DAB}"/>
              </a:ext>
            </a:extLst>
          </p:cNvPr>
          <p:cNvSpPr txBox="1"/>
          <p:nvPr/>
        </p:nvSpPr>
        <p:spPr>
          <a:xfrm>
            <a:off x="5727271" y="1724537"/>
            <a:ext cx="549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调用</a:t>
            </a:r>
          </a:p>
        </p:txBody>
      </p:sp>
      <p:pic>
        <p:nvPicPr>
          <p:cNvPr id="194" name="图片 193" descr="雪地上的风景&#10;&#10;中度可信度描述已自动生成">
            <a:extLst>
              <a:ext uri="{FF2B5EF4-FFF2-40B4-BE49-F238E27FC236}">
                <a16:creationId xmlns:a16="http://schemas.microsoft.com/office/drawing/2014/main" id="{CE3037C0-8503-D9FD-C4A1-BE7425258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43" y="2716271"/>
            <a:ext cx="703729" cy="703729"/>
          </a:xfrm>
          <a:prstGeom prst="rect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51122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05344C9-78A2-4FAA-9B49-F8BE3E0C0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6960" y="630127"/>
            <a:ext cx="6921500" cy="2108377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chemeClr val="accent2">
                  <a:lumMod val="75000"/>
                  <a:alpha val="14000"/>
                </a:schemeClr>
              </a:gs>
              <a:gs pos="100000">
                <a:schemeClr val="bg1">
                  <a:alpha val="11000"/>
                </a:schemeClr>
              </a:gs>
            </a:gsLst>
            <a:lin ang="516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40360" y="427990"/>
            <a:ext cx="548640" cy="548640"/>
          </a:xfrm>
          <a:prstGeom prst="ellipse">
            <a:avLst/>
          </a:prstGeom>
          <a:gradFill>
            <a:gsLst>
              <a:gs pos="28000">
                <a:schemeClr val="accent2">
                  <a:lumMod val="75000"/>
                  <a:alpha val="14000"/>
                </a:schemeClr>
              </a:gs>
              <a:gs pos="100000">
                <a:schemeClr val="bg1">
                  <a:alpha val="11000"/>
                </a:schemeClr>
              </a:gs>
            </a:gsLst>
            <a:lin ang="516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910590" y="541020"/>
            <a:ext cx="2919730" cy="709295"/>
            <a:chOff x="10150" y="1649"/>
            <a:chExt cx="4598" cy="1117"/>
          </a:xfrm>
        </p:grpSpPr>
        <p:sp>
          <p:nvSpPr>
            <p:cNvPr id="30" name="文本框 29"/>
            <p:cNvSpPr txBox="1"/>
            <p:nvPr/>
          </p:nvSpPr>
          <p:spPr>
            <a:xfrm>
              <a:off x="10150" y="1649"/>
              <a:ext cx="4598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b="1" dirty="0">
                  <a:solidFill>
                    <a:schemeClr val="accent2">
                      <a:lumMod val="75000"/>
                    </a:schemeClr>
                  </a:solidFill>
                  <a:latin typeface="方正小标宋简体" panose="03000509000000000000" pitchFamily="65" charset="-122"/>
                  <a:ea typeface="方正小标宋简体" panose="03000509000000000000" pitchFamily="65" charset="-122"/>
                </a:rPr>
                <a:t>数据集介绍</a:t>
              </a:r>
            </a:p>
          </p:txBody>
        </p:sp>
        <p:sp>
          <p:nvSpPr>
            <p:cNvPr id="65" name="矩形 64"/>
            <p:cNvSpPr/>
            <p:nvPr/>
          </p:nvSpPr>
          <p:spPr>
            <a:xfrm>
              <a:off x="10150" y="2330"/>
              <a:ext cx="3073" cy="4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Introduction of data set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931545" y="1590867"/>
            <a:ext cx="26854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accent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数据集构建流程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A50F63A7-5DFF-42BA-8CE9-A55913FED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4323" y="5576757"/>
            <a:ext cx="5944470" cy="1130543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66AA5F8E-B02A-4DB9-A292-2D318A14F33D}"/>
              </a:ext>
            </a:extLst>
          </p:cNvPr>
          <p:cNvGrpSpPr/>
          <p:nvPr/>
        </p:nvGrpSpPr>
        <p:grpSpPr>
          <a:xfrm>
            <a:off x="1580804" y="2764617"/>
            <a:ext cx="8455899" cy="2563812"/>
            <a:chOff x="99423" y="4039763"/>
            <a:chExt cx="8455899" cy="2563812"/>
          </a:xfrm>
        </p:grpSpPr>
        <p:pic>
          <p:nvPicPr>
            <p:cNvPr id="20" name="图片 19" descr="图片包含 雪, 照片, 覆盖, 桌子&#10;&#10;描述已自动生成">
              <a:extLst>
                <a:ext uri="{FF2B5EF4-FFF2-40B4-BE49-F238E27FC236}">
                  <a16:creationId xmlns:a16="http://schemas.microsoft.com/office/drawing/2014/main" id="{26EDBDFA-1090-4289-A7EC-191CF879F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423" y="4039763"/>
              <a:ext cx="2563812" cy="2563812"/>
            </a:xfrm>
            <a:prstGeom prst="rect">
              <a:avLst/>
            </a:prstGeom>
          </p:spPr>
        </p:pic>
        <p:pic>
          <p:nvPicPr>
            <p:cNvPr id="21" name="图片 20" descr="山上有雪&#10;&#10;描述已自动生成">
              <a:extLst>
                <a:ext uri="{FF2B5EF4-FFF2-40B4-BE49-F238E27FC236}">
                  <a16:creationId xmlns:a16="http://schemas.microsoft.com/office/drawing/2014/main" id="{83DF650B-AD6C-4C09-8E51-A63CD9553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1307" y="4254507"/>
              <a:ext cx="2134323" cy="2134323"/>
            </a:xfrm>
            <a:prstGeom prst="rect">
              <a:avLst/>
            </a:prstGeom>
          </p:spPr>
        </p:pic>
        <p:pic>
          <p:nvPicPr>
            <p:cNvPr id="22" name="图片 21" descr="雪山上有戴面具的人&#10;&#10;描述已自动生成">
              <a:extLst>
                <a:ext uri="{FF2B5EF4-FFF2-40B4-BE49-F238E27FC236}">
                  <a16:creationId xmlns:a16="http://schemas.microsoft.com/office/drawing/2014/main" id="{4A8EA8DC-245B-4EA1-A7E1-B17175559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0999" y="4254507"/>
              <a:ext cx="2134323" cy="2134323"/>
            </a:xfrm>
            <a:prstGeom prst="rect">
              <a:avLst/>
            </a:prstGeom>
          </p:spPr>
        </p:pic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025582F1-59F9-411D-81FF-E6292D32CD3D}"/>
                </a:ext>
              </a:extLst>
            </p:cNvPr>
            <p:cNvCxnSpPr>
              <a:cxnSpLocks/>
              <a:stCxn id="20" idx="3"/>
              <a:endCxn id="21" idx="1"/>
            </p:cNvCxnSpPr>
            <p:nvPr/>
          </p:nvCxnSpPr>
          <p:spPr>
            <a:xfrm>
              <a:off x="2663235" y="5321669"/>
              <a:ext cx="80807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42A3ECD3-58F6-4D8A-A276-A712CEB66E4F}"/>
                </a:ext>
              </a:extLst>
            </p:cNvPr>
            <p:cNvCxnSpPr>
              <a:cxnSpLocks/>
              <a:stCxn id="21" idx="3"/>
              <a:endCxn id="22" idx="1"/>
            </p:cNvCxnSpPr>
            <p:nvPr/>
          </p:nvCxnSpPr>
          <p:spPr>
            <a:xfrm>
              <a:off x="5605630" y="5321669"/>
              <a:ext cx="81536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4875239-E68D-44CC-9EA8-BC2426E115A1}"/>
                </a:ext>
              </a:extLst>
            </p:cNvPr>
            <p:cNvSpPr txBox="1"/>
            <p:nvPr/>
          </p:nvSpPr>
          <p:spPr>
            <a:xfrm>
              <a:off x="2725880" y="4906169"/>
              <a:ext cx="74542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spc="300" dirty="0">
                  <a:latin typeface="Times New Roman" panose="02020603050405020304" pitchFamily="18" charset="0"/>
                  <a:ea typeface="微软雅黑" panose="020B0503020204020204" charset="-122"/>
                  <a:cs typeface="Times New Roman" panose="02020603050405020304" pitchFamily="18" charset="0"/>
                </a:rPr>
                <a:t>裁剪</a:t>
              </a:r>
              <a:endParaRPr lang="en-US" altLang="zh-CN" sz="16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endParaRPr>
            </a:p>
            <a:p>
              <a:endParaRPr lang="en-US" altLang="zh-CN" sz="16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endParaRPr>
            </a:p>
            <a:p>
              <a:r>
                <a:rPr lang="zh-CN" altLang="en-US" sz="1600" b="1" spc="300" dirty="0">
                  <a:latin typeface="Times New Roman" panose="02020603050405020304" pitchFamily="18" charset="0"/>
                  <a:ea typeface="微软雅黑" panose="020B0503020204020204" charset="-122"/>
                  <a:cs typeface="Times New Roman" panose="02020603050405020304" pitchFamily="18" charset="0"/>
                </a:rPr>
                <a:t>变换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C8016028-A10F-4F36-B227-8E66BB9087EA}"/>
                </a:ext>
              </a:extLst>
            </p:cNvPr>
            <p:cNvSpPr txBox="1"/>
            <p:nvPr/>
          </p:nvSpPr>
          <p:spPr>
            <a:xfrm>
              <a:off x="5705147" y="4906169"/>
              <a:ext cx="74542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spc="300" dirty="0">
                  <a:latin typeface="微软雅黑" panose="020B0503020204020204" charset="-122"/>
                  <a:ea typeface="微软雅黑" panose="020B0503020204020204" charset="-122"/>
                </a:rPr>
                <a:t>识别</a:t>
              </a:r>
              <a:endParaRPr lang="en-US" altLang="zh-CN" sz="1600" b="1" spc="300" dirty="0">
                <a:latin typeface="微软雅黑" panose="020B0503020204020204" charset="-122"/>
                <a:ea typeface="微软雅黑" panose="020B0503020204020204" charset="-122"/>
              </a:endParaRPr>
            </a:p>
            <a:p>
              <a:endParaRPr lang="en-US" altLang="zh-CN" sz="1600" b="1" spc="300" dirty="0"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600" b="1" spc="300" dirty="0">
                  <a:latin typeface="微软雅黑" panose="020B0503020204020204" charset="-122"/>
                  <a:ea typeface="微软雅黑" panose="020B0503020204020204" charset="-122"/>
                </a:rPr>
                <a:t>定位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chemeClr val="accent2">
                  <a:lumMod val="75000"/>
                  <a:alpha val="14000"/>
                </a:schemeClr>
              </a:gs>
              <a:gs pos="100000">
                <a:schemeClr val="bg1">
                  <a:alpha val="11000"/>
                </a:schemeClr>
              </a:gs>
            </a:gsLst>
            <a:lin ang="516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40360" y="427990"/>
            <a:ext cx="548640" cy="548640"/>
          </a:xfrm>
          <a:prstGeom prst="ellipse">
            <a:avLst/>
          </a:prstGeom>
          <a:gradFill>
            <a:gsLst>
              <a:gs pos="28000">
                <a:schemeClr val="accent2">
                  <a:lumMod val="75000"/>
                  <a:alpha val="14000"/>
                </a:schemeClr>
              </a:gs>
              <a:gs pos="100000">
                <a:schemeClr val="bg1">
                  <a:alpha val="11000"/>
                </a:schemeClr>
              </a:gs>
            </a:gsLst>
            <a:lin ang="516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910590" y="541020"/>
            <a:ext cx="2919730" cy="709295"/>
            <a:chOff x="10150" y="1649"/>
            <a:chExt cx="4598" cy="1117"/>
          </a:xfrm>
        </p:grpSpPr>
        <p:sp>
          <p:nvSpPr>
            <p:cNvPr id="30" name="文本框 29"/>
            <p:cNvSpPr txBox="1"/>
            <p:nvPr/>
          </p:nvSpPr>
          <p:spPr>
            <a:xfrm>
              <a:off x="10150" y="1649"/>
              <a:ext cx="4598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b="1" dirty="0">
                  <a:solidFill>
                    <a:schemeClr val="accent2">
                      <a:lumMod val="75000"/>
                    </a:schemeClr>
                  </a:solidFill>
                  <a:latin typeface="方正小标宋简体" panose="03000509000000000000" pitchFamily="65" charset="-122"/>
                  <a:ea typeface="方正小标宋简体" panose="03000509000000000000" pitchFamily="65" charset="-122"/>
                </a:rPr>
                <a:t>数据集统计分布</a:t>
              </a:r>
            </a:p>
          </p:txBody>
        </p:sp>
        <p:sp>
          <p:nvSpPr>
            <p:cNvPr id="65" name="矩形 64"/>
            <p:cNvSpPr/>
            <p:nvPr/>
          </p:nvSpPr>
          <p:spPr>
            <a:xfrm>
              <a:off x="10150" y="2330"/>
              <a:ext cx="3704" cy="4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rgbClr val="000000"/>
                  </a:solidFill>
                  <a:latin typeface="Gilroy"/>
                </a:rPr>
                <a:t>S</a:t>
              </a:r>
              <a:r>
                <a:rPr lang="en-US" altLang="zh-CN" sz="1200" b="0" i="0" dirty="0">
                  <a:solidFill>
                    <a:srgbClr val="000000"/>
                  </a:solidFill>
                  <a:effectLst/>
                  <a:latin typeface="Gilroy"/>
                </a:rPr>
                <a:t>tatistical distribution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of data set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6" name="图片 5" descr="图表&#10;&#10;描述已自动生成">
            <a:extLst>
              <a:ext uri="{FF2B5EF4-FFF2-40B4-BE49-F238E27FC236}">
                <a16:creationId xmlns:a16="http://schemas.microsoft.com/office/drawing/2014/main" id="{13684CAA-610F-4568-8B6E-7D9C11C253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72" y="1250315"/>
            <a:ext cx="5045075" cy="5045075"/>
          </a:xfrm>
          <a:prstGeom prst="rect">
            <a:avLst/>
          </a:prstGeom>
        </p:spPr>
      </p:pic>
      <p:pic>
        <p:nvPicPr>
          <p:cNvPr id="13" name="图片 12" descr="图表, 散点图&#10;&#10;描述已自动生成">
            <a:extLst>
              <a:ext uri="{FF2B5EF4-FFF2-40B4-BE49-F238E27FC236}">
                <a16:creationId xmlns:a16="http://schemas.microsoft.com/office/drawing/2014/main" id="{6450958F-5D4E-4DC0-9D11-743F2E4CEE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204" y="1236315"/>
            <a:ext cx="5045075" cy="5045075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9BE64B1-8D51-4373-A76E-4F217FAD32B8}"/>
              </a:ext>
            </a:extLst>
          </p:cNvPr>
          <p:cNvSpPr txBox="1"/>
          <p:nvPr/>
        </p:nvSpPr>
        <p:spPr>
          <a:xfrm>
            <a:off x="1399419" y="6281390"/>
            <a:ext cx="34240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Test</a:t>
            </a:r>
            <a:r>
              <a:rPr lang="zh-CN" altLang="en-US" sz="20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测试集</a:t>
            </a:r>
            <a:r>
              <a:rPr lang="en-US" altLang="zh-CN" sz="20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(05-18)</a:t>
            </a:r>
            <a:endParaRPr lang="zh-CN" altLang="en-US" sz="2000" b="1" spc="300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2734241-9D7A-4FC7-988E-B105FCBFBBBC}"/>
              </a:ext>
            </a:extLst>
          </p:cNvPr>
          <p:cNvSpPr txBox="1"/>
          <p:nvPr/>
        </p:nvSpPr>
        <p:spPr>
          <a:xfrm>
            <a:off x="8257308" y="6281390"/>
            <a:ext cx="3145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HW8-19</a:t>
            </a:r>
            <a:r>
              <a:rPr lang="zh-CN" altLang="en-US" sz="20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测试集</a:t>
            </a:r>
          </a:p>
        </p:txBody>
      </p:sp>
    </p:spTree>
    <p:extLst>
      <p:ext uri="{BB962C8B-B14F-4D97-AF65-F5344CB8AC3E}">
        <p14:creationId xmlns:p14="http://schemas.microsoft.com/office/powerpoint/2010/main" val="2522045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chemeClr val="accent2">
                  <a:lumMod val="75000"/>
                  <a:alpha val="14000"/>
                </a:schemeClr>
              </a:gs>
              <a:gs pos="100000">
                <a:schemeClr val="bg1">
                  <a:alpha val="11000"/>
                </a:schemeClr>
              </a:gs>
            </a:gsLst>
            <a:lin ang="516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40360" y="427990"/>
            <a:ext cx="548640" cy="548640"/>
          </a:xfrm>
          <a:prstGeom prst="ellipse">
            <a:avLst/>
          </a:prstGeom>
          <a:gradFill>
            <a:gsLst>
              <a:gs pos="28000">
                <a:schemeClr val="accent2">
                  <a:lumMod val="75000"/>
                  <a:alpha val="14000"/>
                </a:schemeClr>
              </a:gs>
              <a:gs pos="100000">
                <a:schemeClr val="bg1">
                  <a:alpha val="11000"/>
                </a:schemeClr>
              </a:gs>
            </a:gsLst>
            <a:lin ang="516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910590" y="541020"/>
            <a:ext cx="2919730" cy="709295"/>
            <a:chOff x="10150" y="1649"/>
            <a:chExt cx="4598" cy="1117"/>
          </a:xfrm>
        </p:grpSpPr>
        <p:sp>
          <p:nvSpPr>
            <p:cNvPr id="30" name="文本框 29"/>
            <p:cNvSpPr txBox="1"/>
            <p:nvPr/>
          </p:nvSpPr>
          <p:spPr>
            <a:xfrm>
              <a:off x="10150" y="1649"/>
              <a:ext cx="4598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b="1" dirty="0">
                  <a:solidFill>
                    <a:schemeClr val="accent2">
                      <a:lumMod val="75000"/>
                    </a:schemeClr>
                  </a:solidFill>
                  <a:latin typeface="方正小标宋简体" panose="03000509000000000000" pitchFamily="65" charset="-122"/>
                  <a:ea typeface="方正小标宋简体" panose="03000509000000000000" pitchFamily="65" charset="-122"/>
                </a:rPr>
                <a:t>数据集统计分布</a:t>
              </a:r>
            </a:p>
          </p:txBody>
        </p:sp>
        <p:sp>
          <p:nvSpPr>
            <p:cNvPr id="65" name="矩形 64"/>
            <p:cNvSpPr/>
            <p:nvPr/>
          </p:nvSpPr>
          <p:spPr>
            <a:xfrm>
              <a:off x="10150" y="2330"/>
              <a:ext cx="3704" cy="4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rgbClr val="000000"/>
                  </a:solidFill>
                  <a:latin typeface="Gilroy"/>
                </a:rPr>
                <a:t>S</a:t>
              </a:r>
              <a:r>
                <a:rPr lang="en-US" altLang="zh-CN" sz="1200" b="0" i="0" dirty="0">
                  <a:solidFill>
                    <a:srgbClr val="000000"/>
                  </a:solidFill>
                  <a:effectLst/>
                  <a:latin typeface="Gilroy"/>
                </a:rPr>
                <a:t>tatistical distribution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of data set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10" name="图片 9" descr="图片包含 图示&#10;&#10;描述已自动生成">
            <a:extLst>
              <a:ext uri="{FF2B5EF4-FFF2-40B4-BE49-F238E27FC236}">
                <a16:creationId xmlns:a16="http://schemas.microsoft.com/office/drawing/2014/main" id="{76881E27-30FA-4BEB-9A45-F9B93D3CD9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36" y="1246733"/>
            <a:ext cx="5103036" cy="5103036"/>
          </a:xfrm>
          <a:prstGeom prst="rect">
            <a:avLst/>
          </a:prstGeom>
        </p:spPr>
      </p:pic>
      <p:pic>
        <p:nvPicPr>
          <p:cNvPr id="3" name="图片 2" descr="图表&#10;&#10;低可信度描述已自动生成">
            <a:extLst>
              <a:ext uri="{FF2B5EF4-FFF2-40B4-BE49-F238E27FC236}">
                <a16:creationId xmlns:a16="http://schemas.microsoft.com/office/drawing/2014/main" id="{CDAB99BF-06AD-4D14-8F51-0B91D08AB51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431" y="1111886"/>
            <a:ext cx="5237884" cy="523788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6D2CFA6-DD92-4BE3-B419-783AE02C1A6A}"/>
              </a:ext>
            </a:extLst>
          </p:cNvPr>
          <p:cNvSpPr txBox="1"/>
          <p:nvPr/>
        </p:nvSpPr>
        <p:spPr>
          <a:xfrm>
            <a:off x="1821602" y="6251056"/>
            <a:ext cx="3477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Test</a:t>
            </a:r>
            <a:r>
              <a:rPr lang="zh-CN" altLang="en-US" sz="20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验证集</a:t>
            </a:r>
            <a:r>
              <a:rPr lang="en-US" altLang="zh-CN" sz="20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(05-18)</a:t>
            </a:r>
            <a:endParaRPr lang="zh-CN" altLang="en-US" sz="2000" b="1" spc="300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93D6326-9C15-48FE-8C4E-77838B6F8164}"/>
              </a:ext>
            </a:extLst>
          </p:cNvPr>
          <p:cNvSpPr txBox="1"/>
          <p:nvPr/>
        </p:nvSpPr>
        <p:spPr>
          <a:xfrm>
            <a:off x="8133224" y="6251056"/>
            <a:ext cx="3145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300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HW8-19</a:t>
            </a:r>
            <a:r>
              <a:rPr lang="zh-CN" altLang="en-US" sz="2000" b="1" spc="30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测试集</a:t>
            </a:r>
            <a:endParaRPr lang="zh-CN" altLang="en-US" sz="2000" b="1" spc="300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06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9DCDE2D5-231A-1D45-E643-CFFBAE410809}"/>
              </a:ext>
            </a:extLst>
          </p:cNvPr>
          <p:cNvGrpSpPr/>
          <p:nvPr/>
        </p:nvGrpSpPr>
        <p:grpSpPr>
          <a:xfrm>
            <a:off x="2784764" y="1653309"/>
            <a:ext cx="3378198" cy="1971962"/>
            <a:chOff x="2784764" y="1653309"/>
            <a:chExt cx="3378198" cy="1971962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F6B4DEA-F7D1-A6D4-04F7-7AA76B5454DF}"/>
                </a:ext>
              </a:extLst>
            </p:cNvPr>
            <p:cNvSpPr/>
            <p:nvPr/>
          </p:nvSpPr>
          <p:spPr>
            <a:xfrm>
              <a:off x="2784764" y="1653309"/>
              <a:ext cx="1902691" cy="1339273"/>
            </a:xfrm>
            <a:prstGeom prst="rect">
              <a:avLst/>
            </a:prstGeom>
            <a:noFill/>
            <a:ln w="28575">
              <a:solidFill>
                <a:srgbClr val="A845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E590D0C8-7EB7-65A7-F4F5-93EB32B3048A}"/>
                </a:ext>
              </a:extLst>
            </p:cNvPr>
            <p:cNvSpPr/>
            <p:nvPr/>
          </p:nvSpPr>
          <p:spPr>
            <a:xfrm>
              <a:off x="3745345" y="2285998"/>
              <a:ext cx="1902691" cy="1339273"/>
            </a:xfrm>
            <a:prstGeom prst="rect">
              <a:avLst/>
            </a:prstGeom>
            <a:noFill/>
            <a:ln w="28575">
              <a:solidFill>
                <a:srgbClr val="85A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A625626-FE8B-687D-B491-FA17747DE6BF}"/>
                </a:ext>
              </a:extLst>
            </p:cNvPr>
            <p:cNvSpPr/>
            <p:nvPr/>
          </p:nvSpPr>
          <p:spPr>
            <a:xfrm>
              <a:off x="4712855" y="2304471"/>
              <a:ext cx="925945" cy="130232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30DEC05-ED10-2466-8D3F-01E4CD8D4831}"/>
                </a:ext>
              </a:extLst>
            </p:cNvPr>
            <p:cNvSpPr/>
            <p:nvPr/>
          </p:nvSpPr>
          <p:spPr>
            <a:xfrm>
              <a:off x="3763817" y="3011054"/>
              <a:ext cx="979053" cy="59574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DB2E17B-C0DE-E64A-B658-88F257ACB12F}"/>
                </a:ext>
              </a:extLst>
            </p:cNvPr>
            <p:cNvSpPr/>
            <p:nvPr/>
          </p:nvSpPr>
          <p:spPr>
            <a:xfrm>
              <a:off x="2810164" y="1671782"/>
              <a:ext cx="925945" cy="1311564"/>
            </a:xfrm>
            <a:prstGeom prst="rect">
              <a:avLst/>
            </a:prstGeom>
            <a:solidFill>
              <a:srgbClr val="F5C7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69BF584-47FE-BED6-2CF6-0A8087366556}"/>
                </a:ext>
              </a:extLst>
            </p:cNvPr>
            <p:cNvSpPr/>
            <p:nvPr/>
          </p:nvSpPr>
          <p:spPr>
            <a:xfrm>
              <a:off x="3706093" y="1671782"/>
              <a:ext cx="979053" cy="604980"/>
            </a:xfrm>
            <a:prstGeom prst="rect">
              <a:avLst/>
            </a:prstGeom>
            <a:solidFill>
              <a:srgbClr val="F5C7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C18AE7A5-BF26-CA18-32F9-BA38E92B8EF8}"/>
                </a:ext>
              </a:extLst>
            </p:cNvPr>
            <p:cNvSpPr/>
            <p:nvPr/>
          </p:nvSpPr>
          <p:spPr>
            <a:xfrm>
              <a:off x="3761508" y="2296389"/>
              <a:ext cx="923638" cy="686958"/>
            </a:xfrm>
            <a:prstGeom prst="rect">
              <a:avLst/>
            </a:prstGeom>
            <a:gradFill flip="none" rotWithShape="1">
              <a:gsLst>
                <a:gs pos="38000">
                  <a:srgbClr val="F5C7C1"/>
                </a:gs>
                <a:gs pos="100000">
                  <a:srgbClr val="B4DBC0"/>
                </a:gs>
                <a:gs pos="100000">
                  <a:schemeClr val="bg1">
                    <a:lumMod val="6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1"/>
              <a:tileRect/>
            </a:gradFill>
            <a:ln w="1905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8E2B125A-4F01-1F0E-35E0-261DF3C3AB49}"/>
                </a:ext>
              </a:extLst>
            </p:cNvPr>
            <p:cNvSpPr txBox="1"/>
            <p:nvPr/>
          </p:nvSpPr>
          <p:spPr>
            <a:xfrm>
              <a:off x="2889825" y="1703013"/>
              <a:ext cx="435266" cy="365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4F40A33-8B55-3D17-031A-5EBA4D5D3162}"/>
                </a:ext>
              </a:extLst>
            </p:cNvPr>
            <p:cNvSpPr txBox="1"/>
            <p:nvPr/>
          </p:nvSpPr>
          <p:spPr>
            <a:xfrm>
              <a:off x="5257798" y="3246701"/>
              <a:ext cx="9051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lang="zh-CN" altLang="en-US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7486E99-62CE-0A31-09D2-ED82239E3BF0}"/>
                </a:ext>
              </a:extLst>
            </p:cNvPr>
            <p:cNvSpPr txBox="1"/>
            <p:nvPr/>
          </p:nvSpPr>
          <p:spPr>
            <a:xfrm>
              <a:off x="3860798" y="2473096"/>
              <a:ext cx="9051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</a:t>
              </a:r>
              <a:r>
                <a:rPr lang="zh-CN" altLang="en-US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∩ </a:t>
              </a:r>
              <a:r>
                <a:rPr lang="en-US" altLang="zh-CN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lang="zh-CN" altLang="en-US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3720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D7ACAC9-51EB-5DC1-718E-B9EC998A84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183963"/>
              </p:ext>
            </p:extLst>
          </p:nvPr>
        </p:nvGraphicFramePr>
        <p:xfrm>
          <a:off x="1948874" y="1968885"/>
          <a:ext cx="1551708" cy="1460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236">
                  <a:extLst>
                    <a:ext uri="{9D8B030D-6E8A-4147-A177-3AD203B41FA5}">
                      <a16:colId xmlns:a16="http://schemas.microsoft.com/office/drawing/2014/main" val="2632638670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3130184227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3373441948"/>
                    </a:ext>
                  </a:extLst>
                </a:gridCol>
              </a:tblGrid>
              <a:tr h="486705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5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764124"/>
                  </a:ext>
                </a:extLst>
              </a:tr>
              <a:tr h="486705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3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5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357174"/>
                  </a:ext>
                </a:extLst>
              </a:tr>
              <a:tr h="486705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7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9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495075"/>
                  </a:ext>
                </a:extLst>
              </a:tr>
            </a:tbl>
          </a:graphicData>
        </a:graphic>
      </p:graphicFrame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4A18F208-20DE-6EB0-9474-08FAE63BB5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974745"/>
              </p:ext>
            </p:extLst>
          </p:nvPr>
        </p:nvGraphicFramePr>
        <p:xfrm>
          <a:off x="4867564" y="2205566"/>
          <a:ext cx="1016000" cy="986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397672753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332171091"/>
                    </a:ext>
                  </a:extLst>
                </a:gridCol>
              </a:tblGrid>
              <a:tr h="493376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403142"/>
                  </a:ext>
                </a:extLst>
              </a:tr>
              <a:tr h="493376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3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401028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91EC5CE-047D-9642-8111-0034032F1B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749271"/>
              </p:ext>
            </p:extLst>
          </p:nvPr>
        </p:nvGraphicFramePr>
        <p:xfrm>
          <a:off x="7250546" y="2205566"/>
          <a:ext cx="1016000" cy="986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397672753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332171091"/>
                    </a:ext>
                  </a:extLst>
                </a:gridCol>
              </a:tblGrid>
              <a:tr h="493376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18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23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403142"/>
                  </a:ext>
                </a:extLst>
              </a:tr>
              <a:tr h="493376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26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46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401028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83272D74-B922-A0B8-1453-00A12940ED0C}"/>
              </a:ext>
            </a:extLst>
          </p:cNvPr>
          <p:cNvSpPr txBox="1"/>
          <p:nvPr/>
        </p:nvSpPr>
        <p:spPr>
          <a:xfrm>
            <a:off x="2394528" y="1163782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输入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06AEEEE-A005-8BD9-EA89-315485DC6DE2}"/>
              </a:ext>
            </a:extLst>
          </p:cNvPr>
          <p:cNvSpPr txBox="1"/>
          <p:nvPr/>
        </p:nvSpPr>
        <p:spPr>
          <a:xfrm>
            <a:off x="4899891" y="1163782"/>
            <a:ext cx="951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卷积核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27489D-633C-3A4E-17D1-B6BC431075F6}"/>
              </a:ext>
            </a:extLst>
          </p:cNvPr>
          <p:cNvSpPr txBox="1"/>
          <p:nvPr/>
        </p:nvSpPr>
        <p:spPr>
          <a:xfrm>
            <a:off x="7429501" y="1163782"/>
            <a:ext cx="658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输出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155618D-DE0A-CFFB-E173-13CB8EA462D9}"/>
              </a:ext>
            </a:extLst>
          </p:cNvPr>
          <p:cNvSpPr txBox="1"/>
          <p:nvPr/>
        </p:nvSpPr>
        <p:spPr>
          <a:xfrm>
            <a:off x="3991264" y="2437332"/>
            <a:ext cx="385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*</a:t>
            </a:r>
            <a:endParaRPr lang="zh-CN" altLang="en-US" sz="2800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F7AE90F-8FCB-13EB-538B-3762356E9861}"/>
              </a:ext>
            </a:extLst>
          </p:cNvPr>
          <p:cNvSpPr txBox="1"/>
          <p:nvPr/>
        </p:nvSpPr>
        <p:spPr>
          <a:xfrm>
            <a:off x="6360970" y="2437332"/>
            <a:ext cx="356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=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509171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D7ACAC9-51EB-5DC1-718E-B9EC998A84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874637"/>
              </p:ext>
            </p:extLst>
          </p:nvPr>
        </p:nvGraphicFramePr>
        <p:xfrm>
          <a:off x="1948874" y="1968885"/>
          <a:ext cx="1551708" cy="1460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236">
                  <a:extLst>
                    <a:ext uri="{9D8B030D-6E8A-4147-A177-3AD203B41FA5}">
                      <a16:colId xmlns:a16="http://schemas.microsoft.com/office/drawing/2014/main" val="2632638670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3130184227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3373441948"/>
                    </a:ext>
                  </a:extLst>
                </a:gridCol>
              </a:tblGrid>
              <a:tr h="486705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5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764124"/>
                  </a:ext>
                </a:extLst>
              </a:tr>
              <a:tr h="486705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3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5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357174"/>
                  </a:ext>
                </a:extLst>
              </a:tr>
              <a:tr h="486705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7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9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495075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91EC5CE-047D-9642-8111-0034032F1B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231661"/>
              </p:ext>
            </p:extLst>
          </p:nvPr>
        </p:nvGraphicFramePr>
        <p:xfrm>
          <a:off x="7250546" y="2205566"/>
          <a:ext cx="1016000" cy="986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397672753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332171091"/>
                    </a:ext>
                  </a:extLst>
                </a:gridCol>
              </a:tblGrid>
              <a:tr h="493376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5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5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403142"/>
                  </a:ext>
                </a:extLst>
              </a:tr>
              <a:tr h="493376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7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9</a:t>
                      </a:r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401028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83272D74-B922-A0B8-1453-00A12940ED0C}"/>
              </a:ext>
            </a:extLst>
          </p:cNvPr>
          <p:cNvSpPr txBox="1"/>
          <p:nvPr/>
        </p:nvSpPr>
        <p:spPr>
          <a:xfrm>
            <a:off x="2394528" y="1163782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输入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27489D-633C-3A4E-17D1-B6BC431075F6}"/>
              </a:ext>
            </a:extLst>
          </p:cNvPr>
          <p:cNvSpPr txBox="1"/>
          <p:nvPr/>
        </p:nvSpPr>
        <p:spPr>
          <a:xfrm>
            <a:off x="7429501" y="1163782"/>
            <a:ext cx="658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输出</a:t>
            </a: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5BC4EE71-9CA4-2D04-FC08-330A4F750F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721588"/>
              </p:ext>
            </p:extLst>
          </p:nvPr>
        </p:nvGraphicFramePr>
        <p:xfrm>
          <a:off x="4378036" y="2321449"/>
          <a:ext cx="1995055" cy="7549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055">
                  <a:extLst>
                    <a:ext uri="{9D8B030D-6E8A-4147-A177-3AD203B41FA5}">
                      <a16:colId xmlns:a16="http://schemas.microsoft.com/office/drawing/2014/main" val="1827374929"/>
                    </a:ext>
                  </a:extLst>
                </a:gridCol>
              </a:tblGrid>
              <a:tr h="75498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2×2 </a:t>
                      </a:r>
                    </a:p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max pooling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124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149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7C319687-D32D-3A04-D203-D99E8675E7B4}"/>
              </a:ext>
            </a:extLst>
          </p:cNvPr>
          <p:cNvGrpSpPr/>
          <p:nvPr/>
        </p:nvGrpSpPr>
        <p:grpSpPr>
          <a:xfrm>
            <a:off x="2436607" y="2805506"/>
            <a:ext cx="2034540" cy="2103120"/>
            <a:chOff x="6726667" y="2565474"/>
            <a:chExt cx="2034540" cy="210312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DC638C9-A493-488A-8C2F-1B791EA5F3ED}"/>
                </a:ext>
              </a:extLst>
            </p:cNvPr>
            <p:cNvSpPr/>
            <p:nvPr/>
          </p:nvSpPr>
          <p:spPr>
            <a:xfrm>
              <a:off x="6726667" y="2565474"/>
              <a:ext cx="2034540" cy="2103120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94F4323-8C3F-360C-9EFD-7EB2A39AE4EF}"/>
                </a:ext>
              </a:extLst>
            </p:cNvPr>
            <p:cNvSpPr/>
            <p:nvPr/>
          </p:nvSpPr>
          <p:spPr>
            <a:xfrm>
              <a:off x="7705836" y="3580279"/>
              <a:ext cx="76089" cy="77322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0584502A-2AFF-4BBF-134D-A1880F32AC88}"/>
              </a:ext>
            </a:extLst>
          </p:cNvPr>
          <p:cNvGrpSpPr/>
          <p:nvPr/>
        </p:nvGrpSpPr>
        <p:grpSpPr>
          <a:xfrm>
            <a:off x="2546984" y="2590473"/>
            <a:ext cx="2158477" cy="2103120"/>
            <a:chOff x="6726667" y="2565474"/>
            <a:chExt cx="2034540" cy="210312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1FE5A5B-2C5B-90FD-45BE-CD8B85B223CC}"/>
                </a:ext>
              </a:extLst>
            </p:cNvPr>
            <p:cNvSpPr/>
            <p:nvPr/>
          </p:nvSpPr>
          <p:spPr>
            <a:xfrm>
              <a:off x="6726667" y="2565474"/>
              <a:ext cx="2034540" cy="210312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C949D4D-AC25-7A76-1F49-C052477E9C26}"/>
                </a:ext>
              </a:extLst>
            </p:cNvPr>
            <p:cNvSpPr/>
            <p:nvPr/>
          </p:nvSpPr>
          <p:spPr>
            <a:xfrm>
              <a:off x="7705836" y="3580279"/>
              <a:ext cx="76089" cy="7732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D27D0E1-923E-AAEA-6C67-2A28D0607735}"/>
              </a:ext>
            </a:extLst>
          </p:cNvPr>
          <p:cNvGrpSpPr/>
          <p:nvPr/>
        </p:nvGrpSpPr>
        <p:grpSpPr>
          <a:xfrm>
            <a:off x="2979420" y="2712721"/>
            <a:ext cx="1833771" cy="1773556"/>
            <a:chOff x="7071360" y="3429000"/>
            <a:chExt cx="1705087" cy="1703073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C31459E-8383-D29B-A1AD-B9960546485E}"/>
                </a:ext>
              </a:extLst>
            </p:cNvPr>
            <p:cNvSpPr/>
            <p:nvPr/>
          </p:nvSpPr>
          <p:spPr>
            <a:xfrm>
              <a:off x="7071360" y="3429000"/>
              <a:ext cx="1705087" cy="1703073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D9618991-DA90-4228-B421-F46D85F32575}"/>
                </a:ext>
              </a:extLst>
            </p:cNvPr>
            <p:cNvSpPr/>
            <p:nvPr/>
          </p:nvSpPr>
          <p:spPr>
            <a:xfrm>
              <a:off x="7883080" y="4239691"/>
              <a:ext cx="81646" cy="8168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8" name="连接符: 曲线 17">
            <a:extLst>
              <a:ext uri="{FF2B5EF4-FFF2-40B4-BE49-F238E27FC236}">
                <a16:creationId xmlns:a16="http://schemas.microsoft.com/office/drawing/2014/main" id="{F919FC1B-5B4E-735A-E7CA-D20AC4AE59B1}"/>
              </a:ext>
            </a:extLst>
          </p:cNvPr>
          <p:cNvCxnSpPr>
            <a:cxnSpLocks/>
            <a:endCxn id="15" idx="5"/>
          </p:cNvCxnSpPr>
          <p:nvPr/>
        </p:nvCxnSpPr>
        <p:spPr>
          <a:xfrm flipV="1">
            <a:off x="3491865" y="3629575"/>
            <a:ext cx="435485" cy="250144"/>
          </a:xfrm>
          <a:prstGeom prst="curvedConnector2">
            <a:avLst/>
          </a:prstGeom>
          <a:ln w="12700">
            <a:solidFill>
              <a:srgbClr val="C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曲线 20">
            <a:extLst>
              <a:ext uri="{FF2B5EF4-FFF2-40B4-BE49-F238E27FC236}">
                <a16:creationId xmlns:a16="http://schemas.microsoft.com/office/drawing/2014/main" id="{AD2564DF-BF97-460F-D161-C7F58E850F76}"/>
              </a:ext>
            </a:extLst>
          </p:cNvPr>
          <p:cNvCxnSpPr>
            <a:stCxn id="15" idx="1"/>
            <a:endCxn id="11" idx="1"/>
          </p:cNvCxnSpPr>
          <p:nvPr/>
        </p:nvCxnSpPr>
        <p:spPr>
          <a:xfrm rot="16200000" flipH="1" flipV="1">
            <a:off x="3707851" y="3459192"/>
            <a:ext cx="47181" cy="267637"/>
          </a:xfrm>
          <a:prstGeom prst="curvedConnector3">
            <a:avLst>
              <a:gd name="adj1" fmla="val -220212"/>
            </a:avLst>
          </a:prstGeom>
          <a:ln w="12700">
            <a:solidFill>
              <a:schemeClr val="accent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0F1F35C2-AD82-E6B5-5725-6DAFF97C3095}"/>
              </a:ext>
            </a:extLst>
          </p:cNvPr>
          <p:cNvCxnSpPr/>
          <p:nvPr/>
        </p:nvCxnSpPr>
        <p:spPr>
          <a:xfrm flipH="1">
            <a:off x="2546984" y="4486277"/>
            <a:ext cx="432436" cy="207316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05FFACF9-8A57-EE2B-6BBD-459C154C413B}"/>
              </a:ext>
            </a:extLst>
          </p:cNvPr>
          <p:cNvCxnSpPr>
            <a:cxnSpLocks/>
          </p:cNvCxnSpPr>
          <p:nvPr/>
        </p:nvCxnSpPr>
        <p:spPr>
          <a:xfrm flipH="1" flipV="1">
            <a:off x="2546984" y="2590473"/>
            <a:ext cx="432436" cy="111375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2AEF0BE7-66A1-5FE0-34E9-00237E299C59}"/>
              </a:ext>
            </a:extLst>
          </p:cNvPr>
          <p:cNvSpPr txBox="1"/>
          <p:nvPr/>
        </p:nvSpPr>
        <p:spPr>
          <a:xfrm>
            <a:off x="6096000" y="2451111"/>
            <a:ext cx="7475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真实框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13628AA8-EAD2-6AF5-DAB4-7CA4B2D9E1D8}"/>
              </a:ext>
            </a:extLst>
          </p:cNvPr>
          <p:cNvCxnSpPr/>
          <p:nvPr/>
        </p:nvCxnSpPr>
        <p:spPr>
          <a:xfrm>
            <a:off x="5767180" y="2612621"/>
            <a:ext cx="304800" cy="0"/>
          </a:xfrm>
          <a:prstGeom prst="line">
            <a:avLst/>
          </a:prstGeom>
          <a:ln w="1905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B5B9B214-A5EB-19F2-0353-9AB259183FBA}"/>
              </a:ext>
            </a:extLst>
          </p:cNvPr>
          <p:cNvSpPr txBox="1"/>
          <p:nvPr/>
        </p:nvSpPr>
        <p:spPr>
          <a:xfrm>
            <a:off x="6096000" y="2758888"/>
            <a:ext cx="7475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锚框</a:t>
            </a: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8B2C0D56-020D-1774-5398-D388EDF36AD9}"/>
              </a:ext>
            </a:extLst>
          </p:cNvPr>
          <p:cNvCxnSpPr/>
          <p:nvPr/>
        </p:nvCxnSpPr>
        <p:spPr>
          <a:xfrm>
            <a:off x="5767180" y="2901348"/>
            <a:ext cx="304800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C95CF2B6-4AD5-14E1-B2AB-748D48FA9E48}"/>
              </a:ext>
            </a:extLst>
          </p:cNvPr>
          <p:cNvSpPr txBox="1"/>
          <p:nvPr/>
        </p:nvSpPr>
        <p:spPr>
          <a:xfrm>
            <a:off x="6096000" y="3047001"/>
            <a:ext cx="7475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latin typeface="宋体" panose="02010600030101010101" pitchFamily="2" charset="-122"/>
                <a:ea typeface="宋体" panose="02010600030101010101" pitchFamily="2" charset="-122"/>
              </a:rPr>
              <a:t>预测框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ED26F340-F06A-045E-6C1F-113411E7BD6C}"/>
              </a:ext>
            </a:extLst>
          </p:cNvPr>
          <p:cNvCxnSpPr/>
          <p:nvPr/>
        </p:nvCxnSpPr>
        <p:spPr>
          <a:xfrm>
            <a:off x="5767180" y="3189461"/>
            <a:ext cx="304800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636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C249F97-A556-C880-2979-3DF5440D13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4512309"/>
              </p:ext>
            </p:extLst>
          </p:nvPr>
        </p:nvGraphicFramePr>
        <p:xfrm>
          <a:off x="4441540" y="2005184"/>
          <a:ext cx="1551708" cy="1460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236">
                  <a:extLst>
                    <a:ext uri="{9D8B030D-6E8A-4147-A177-3AD203B41FA5}">
                      <a16:colId xmlns:a16="http://schemas.microsoft.com/office/drawing/2014/main" val="2632638670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3130184227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3373441948"/>
                    </a:ext>
                  </a:extLst>
                </a:gridCol>
              </a:tblGrid>
              <a:tr h="486705"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764124"/>
                  </a:ext>
                </a:extLst>
              </a:tr>
              <a:tr h="486705"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357174"/>
                  </a:ext>
                </a:extLst>
              </a:tr>
              <a:tr h="486705"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495075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5F44792-61E1-CE7B-1140-C84809CE65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424634"/>
              </p:ext>
            </p:extLst>
          </p:nvPr>
        </p:nvGraphicFramePr>
        <p:xfrm>
          <a:off x="4096329" y="2315249"/>
          <a:ext cx="1551708" cy="1460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236">
                  <a:extLst>
                    <a:ext uri="{9D8B030D-6E8A-4147-A177-3AD203B41FA5}">
                      <a16:colId xmlns:a16="http://schemas.microsoft.com/office/drawing/2014/main" val="2632638670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3130184227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3373441948"/>
                    </a:ext>
                  </a:extLst>
                </a:gridCol>
              </a:tblGrid>
              <a:tr h="486705"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764124"/>
                  </a:ext>
                </a:extLst>
              </a:tr>
              <a:tr h="486705"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357174"/>
                  </a:ext>
                </a:extLst>
              </a:tr>
              <a:tr h="486705"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chemeClr val="tx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495075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1D618B19-3940-B23A-DC8A-46629A3555C8}"/>
              </a:ext>
            </a:extLst>
          </p:cNvPr>
          <p:cNvSpPr txBox="1"/>
          <p:nvPr/>
        </p:nvSpPr>
        <p:spPr>
          <a:xfrm>
            <a:off x="3815776" y="3879273"/>
            <a:ext cx="217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 Point x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7B905B9-D1FC-A4A7-A32C-BA1493CA7DB5}"/>
              </a:ext>
            </a:extLst>
          </p:cNvPr>
          <p:cNvSpPr txBox="1"/>
          <p:nvPr/>
        </p:nvSpPr>
        <p:spPr>
          <a:xfrm>
            <a:off x="5745019" y="3596917"/>
            <a:ext cx="217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 Point 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922F418-2E02-F120-0E74-EC90FC94BE2B}"/>
              </a:ext>
            </a:extLst>
          </p:cNvPr>
          <p:cNvSpPr txBox="1"/>
          <p:nvPr/>
        </p:nvSpPr>
        <p:spPr>
          <a:xfrm>
            <a:off x="3192322" y="2726005"/>
            <a:ext cx="385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+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53129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2">
            <a:extLst>
              <a:ext uri="{FF2B5EF4-FFF2-40B4-BE49-F238E27FC236}">
                <a16:creationId xmlns:a16="http://schemas.microsoft.com/office/drawing/2014/main" id="{0F17505F-4895-46CD-92C5-B13EE7C81C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5184" y="5119865"/>
            <a:ext cx="910506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2189247-E32F-4526-98D2-C8FD28DEDF21}"/>
              </a:ext>
            </a:extLst>
          </p:cNvPr>
          <p:cNvSpPr txBox="1"/>
          <p:nvPr/>
        </p:nvSpPr>
        <p:spPr>
          <a:xfrm>
            <a:off x="540378" y="4979050"/>
            <a:ext cx="16283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05-18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测试集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625E016-538B-4A03-9472-E6690DAA2CFB}"/>
              </a:ext>
            </a:extLst>
          </p:cNvPr>
          <p:cNvSpPr txBox="1"/>
          <p:nvPr/>
        </p:nvSpPr>
        <p:spPr>
          <a:xfrm>
            <a:off x="545386" y="2420839"/>
            <a:ext cx="1557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05-18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年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测试集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55FF2938-BDCD-4413-A427-2463642352BF}"/>
              </a:ext>
            </a:extLst>
          </p:cNvPr>
          <p:cNvCxnSpPr/>
          <p:nvPr/>
        </p:nvCxnSpPr>
        <p:spPr>
          <a:xfrm>
            <a:off x="0" y="3596149"/>
            <a:ext cx="11661058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DA6EAD1C-2C88-4676-99F0-7B6D6C9845BF}"/>
              </a:ext>
            </a:extLst>
          </p:cNvPr>
          <p:cNvSpPr txBox="1"/>
          <p:nvPr/>
        </p:nvSpPr>
        <p:spPr>
          <a:xfrm>
            <a:off x="312714" y="4268254"/>
            <a:ext cx="2083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Faster R-CNN RPD+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C153B83-55BE-431A-A325-F09C9C9E1546}"/>
              </a:ext>
            </a:extLst>
          </p:cNvPr>
          <p:cNvSpPr txBox="1"/>
          <p:nvPr/>
        </p:nvSpPr>
        <p:spPr>
          <a:xfrm>
            <a:off x="123402" y="1492547"/>
            <a:ext cx="236957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Faster R-CNN</a:t>
            </a:r>
          </a:p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(baseline)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F0C773A-B827-40E4-A1DC-58ECED7ECC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29" t="45962" r="29181" b="28315"/>
          <a:stretch/>
        </p:blipFill>
        <p:spPr>
          <a:xfrm>
            <a:off x="2583156" y="3874925"/>
            <a:ext cx="2477730" cy="258131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470DD6D4-D29C-46AF-B484-93D1D9D1D2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4" t="41162" r="59651" b="26007"/>
          <a:stretch/>
        </p:blipFill>
        <p:spPr>
          <a:xfrm>
            <a:off x="5769119" y="3837125"/>
            <a:ext cx="2789534" cy="2639683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24970724-D13F-41C1-B0FB-D58C01F2AA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22" t="47563" r="31786" b="31075"/>
          <a:stretch/>
        </p:blipFill>
        <p:spPr>
          <a:xfrm>
            <a:off x="2683768" y="1215995"/>
            <a:ext cx="2458804" cy="2180082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8087CC77-D541-4515-BB50-680B8434AC2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0" t="41969" r="60615" b="26047"/>
          <a:stretch/>
        </p:blipFill>
        <p:spPr>
          <a:xfrm>
            <a:off x="5830528" y="1089267"/>
            <a:ext cx="2666715" cy="2432452"/>
          </a:xfrm>
          <a:prstGeom prst="rect">
            <a:avLst/>
          </a:prstGeom>
        </p:spPr>
      </p:pic>
      <p:pic>
        <p:nvPicPr>
          <p:cNvPr id="3" name="图片 2" descr="雪地里有人在游泳&#10;&#10;中度可信度描述已自动生成">
            <a:extLst>
              <a:ext uri="{FF2B5EF4-FFF2-40B4-BE49-F238E27FC236}">
                <a16:creationId xmlns:a16="http://schemas.microsoft.com/office/drawing/2014/main" id="{4AB1734F-CAC2-A760-493F-3F9EBF3F78C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1" t="36631" r="27461" b="27340"/>
          <a:stretch/>
        </p:blipFill>
        <p:spPr>
          <a:xfrm>
            <a:off x="8788408" y="3816556"/>
            <a:ext cx="3200909" cy="2639681"/>
          </a:xfrm>
          <a:prstGeom prst="rect">
            <a:avLst/>
          </a:prstGeom>
        </p:spPr>
      </p:pic>
      <p:pic>
        <p:nvPicPr>
          <p:cNvPr id="5" name="图片 4" descr="海上有许多雪&#10;&#10;中度可信度描述已自动生成">
            <a:extLst>
              <a:ext uri="{FF2B5EF4-FFF2-40B4-BE49-F238E27FC236}">
                <a16:creationId xmlns:a16="http://schemas.microsoft.com/office/drawing/2014/main" id="{9AF78C7E-2E5E-1134-AB91-05C262DF50D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44" t="36214" r="23082" b="27782"/>
          <a:stretch/>
        </p:blipFill>
        <p:spPr>
          <a:xfrm>
            <a:off x="8788408" y="1031710"/>
            <a:ext cx="3200909" cy="2469161"/>
          </a:xfrm>
          <a:prstGeom prst="rect">
            <a:avLst/>
          </a:prstGeom>
        </p:spPr>
      </p:pic>
      <p:sp>
        <p:nvSpPr>
          <p:cNvPr id="51" name="矩形 50">
            <a:extLst>
              <a:ext uri="{FF2B5EF4-FFF2-40B4-BE49-F238E27FC236}">
                <a16:creationId xmlns:a16="http://schemas.microsoft.com/office/drawing/2014/main" id="{C343D9F1-D0D4-8FDE-2E06-12AD51B0252D}"/>
              </a:ext>
            </a:extLst>
          </p:cNvPr>
          <p:cNvSpPr/>
          <p:nvPr/>
        </p:nvSpPr>
        <p:spPr>
          <a:xfrm>
            <a:off x="7652316" y="229475"/>
            <a:ext cx="304800" cy="27228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85936BF-A9DC-FEF8-0A4D-31FDF30D6298}"/>
              </a:ext>
            </a:extLst>
          </p:cNvPr>
          <p:cNvSpPr/>
          <p:nvPr/>
        </p:nvSpPr>
        <p:spPr>
          <a:xfrm>
            <a:off x="7657961" y="648719"/>
            <a:ext cx="304800" cy="27228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7B4350B-362E-23D1-DF49-B315BDD359F2}"/>
              </a:ext>
            </a:extLst>
          </p:cNvPr>
          <p:cNvSpPr txBox="1"/>
          <p:nvPr/>
        </p:nvSpPr>
        <p:spPr>
          <a:xfrm>
            <a:off x="7959254" y="182428"/>
            <a:ext cx="958971" cy="34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标注框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EDD37A3-78C4-6077-D8DE-391055492100}"/>
              </a:ext>
            </a:extLst>
          </p:cNvPr>
          <p:cNvSpPr txBox="1"/>
          <p:nvPr/>
        </p:nvSpPr>
        <p:spPr>
          <a:xfrm>
            <a:off x="7959254" y="605251"/>
            <a:ext cx="958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预测框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8171E3D9-4FD1-DE8E-C579-9E7CEDEB01C1}"/>
              </a:ext>
            </a:extLst>
          </p:cNvPr>
          <p:cNvSpPr/>
          <p:nvPr/>
        </p:nvSpPr>
        <p:spPr>
          <a:xfrm>
            <a:off x="8725350" y="-148802"/>
            <a:ext cx="6773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</a:t>
            </a:r>
            <a:endParaRPr lang="zh-CN" altLang="en-US" sz="54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EAF8D17-CC73-ED90-2496-457D0C01C3E9}"/>
              </a:ext>
            </a:extLst>
          </p:cNvPr>
          <p:cNvSpPr/>
          <p:nvPr/>
        </p:nvSpPr>
        <p:spPr>
          <a:xfrm>
            <a:off x="8725349" y="292928"/>
            <a:ext cx="6773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</a:t>
            </a:r>
            <a:endParaRPr lang="zh-CN" altLang="en-US" sz="5400" b="0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128D7470-03F9-7A79-1E2D-0E46592633B4}"/>
              </a:ext>
            </a:extLst>
          </p:cNvPr>
          <p:cNvSpPr/>
          <p:nvPr/>
        </p:nvSpPr>
        <p:spPr>
          <a:xfrm>
            <a:off x="10139491" y="289329"/>
            <a:ext cx="6773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</a:t>
            </a:r>
            <a:endParaRPr lang="zh-CN" altLang="en-US" sz="5400" b="0" cap="none" spc="0" dirty="0">
              <a:ln w="0"/>
              <a:solidFill>
                <a:srgbClr val="7030A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DCA0F439-2279-48B7-000B-40D55F042C88}"/>
              </a:ext>
            </a:extLst>
          </p:cNvPr>
          <p:cNvSpPr txBox="1"/>
          <p:nvPr/>
        </p:nvSpPr>
        <p:spPr>
          <a:xfrm>
            <a:off x="8968551" y="181845"/>
            <a:ext cx="16184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标注风眼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981C7BA6-7DDF-15F6-A396-6F6136C580F4}"/>
              </a:ext>
            </a:extLst>
          </p:cNvPr>
          <p:cNvSpPr txBox="1"/>
          <p:nvPr/>
        </p:nvSpPr>
        <p:spPr>
          <a:xfrm>
            <a:off x="9064015" y="602088"/>
            <a:ext cx="13766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几何中心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9BADBF5-8B32-8402-3C30-906001BB0F4D}"/>
              </a:ext>
            </a:extLst>
          </p:cNvPr>
          <p:cNvSpPr txBox="1"/>
          <p:nvPr/>
        </p:nvSpPr>
        <p:spPr>
          <a:xfrm>
            <a:off x="10544196" y="602088"/>
            <a:ext cx="13766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预测风眼</a:t>
            </a:r>
          </a:p>
        </p:txBody>
      </p:sp>
    </p:spTree>
    <p:extLst>
      <p:ext uri="{BB962C8B-B14F-4D97-AF65-F5344CB8AC3E}">
        <p14:creationId xmlns:p14="http://schemas.microsoft.com/office/powerpoint/2010/main" val="210302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55FF2938-BDCD-4413-A427-2463642352BF}"/>
              </a:ext>
            </a:extLst>
          </p:cNvPr>
          <p:cNvCxnSpPr/>
          <p:nvPr/>
        </p:nvCxnSpPr>
        <p:spPr>
          <a:xfrm>
            <a:off x="0" y="3596149"/>
            <a:ext cx="11661058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" name="图片 4" descr="图片包含 户外, 水, 冲浪, 波浪&#10;&#10;描述已自动生成">
            <a:extLst>
              <a:ext uri="{FF2B5EF4-FFF2-40B4-BE49-F238E27FC236}">
                <a16:creationId xmlns:a16="http://schemas.microsoft.com/office/drawing/2014/main" id="{7DE43087-CE0C-096C-BD0A-E9195F865B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18" t="30531" r="564" b="30724"/>
          <a:stretch/>
        </p:blipFill>
        <p:spPr>
          <a:xfrm>
            <a:off x="6809421" y="3970882"/>
            <a:ext cx="4597706" cy="2453083"/>
          </a:xfrm>
          <a:prstGeom prst="rect">
            <a:avLst/>
          </a:prstGeom>
        </p:spPr>
      </p:pic>
      <p:pic>
        <p:nvPicPr>
          <p:cNvPr id="8" name="图片 7" descr="图片包含 户外, 水, 冲浪, 波浪&#10;&#10;描述已自动生成">
            <a:extLst>
              <a:ext uri="{FF2B5EF4-FFF2-40B4-BE49-F238E27FC236}">
                <a16:creationId xmlns:a16="http://schemas.microsoft.com/office/drawing/2014/main" id="{4FA0B2DC-6B58-9398-E105-A23E567C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4" t="30833" r="-234" b="31395"/>
          <a:stretch/>
        </p:blipFill>
        <p:spPr>
          <a:xfrm>
            <a:off x="6775144" y="965042"/>
            <a:ext cx="4666261" cy="2552891"/>
          </a:xfrm>
          <a:prstGeom prst="rect">
            <a:avLst/>
          </a:prstGeom>
        </p:spPr>
      </p:pic>
      <p:pic>
        <p:nvPicPr>
          <p:cNvPr id="12" name="图片 11" descr="图片包含 户外, 水, 雪, 男人&#10;&#10;描述已自动生成">
            <a:extLst>
              <a:ext uri="{FF2B5EF4-FFF2-40B4-BE49-F238E27FC236}">
                <a16:creationId xmlns:a16="http://schemas.microsoft.com/office/drawing/2014/main" id="{97E3F762-2EB3-A024-3BBF-AAD446CC596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3" t="38750" r="8625" b="29016"/>
          <a:stretch/>
        </p:blipFill>
        <p:spPr>
          <a:xfrm>
            <a:off x="1777591" y="1131790"/>
            <a:ext cx="4666261" cy="2210576"/>
          </a:xfrm>
          <a:prstGeom prst="rect">
            <a:avLst/>
          </a:prstGeom>
        </p:spPr>
      </p:pic>
      <p:pic>
        <p:nvPicPr>
          <p:cNvPr id="18" name="图片 17" descr="图片包含 户外, 水, 运动, 海&#10;&#10;描述已自动生成">
            <a:extLst>
              <a:ext uri="{FF2B5EF4-FFF2-40B4-BE49-F238E27FC236}">
                <a16:creationId xmlns:a16="http://schemas.microsoft.com/office/drawing/2014/main" id="{94398D39-EDFA-5937-A60B-41EC079E7CA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07" t="39445" r="10069" b="29333"/>
          <a:stretch/>
        </p:blipFill>
        <p:spPr>
          <a:xfrm>
            <a:off x="1943289" y="4145340"/>
            <a:ext cx="4500563" cy="2141249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CDC678F4-7BB8-787D-BD70-C29E03983ACF}"/>
              </a:ext>
            </a:extLst>
          </p:cNvPr>
          <p:cNvSpPr txBox="1"/>
          <p:nvPr/>
        </p:nvSpPr>
        <p:spPr>
          <a:xfrm>
            <a:off x="111753" y="5036200"/>
            <a:ext cx="16283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HW8-19</a:t>
            </a:r>
          </a:p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测试集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71246BE-E23C-3B0A-4C4E-DEFAF04DFBA0}"/>
              </a:ext>
            </a:extLst>
          </p:cNvPr>
          <p:cNvSpPr txBox="1"/>
          <p:nvPr/>
        </p:nvSpPr>
        <p:spPr>
          <a:xfrm>
            <a:off x="116761" y="2477989"/>
            <a:ext cx="1557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HW8-19</a:t>
            </a:r>
          </a:p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测试集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6C133E6-6C33-4034-72A1-CE00BF48B862}"/>
              </a:ext>
            </a:extLst>
          </p:cNvPr>
          <p:cNvSpPr txBox="1"/>
          <p:nvPr/>
        </p:nvSpPr>
        <p:spPr>
          <a:xfrm>
            <a:off x="-115911" y="4325404"/>
            <a:ext cx="2083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Faster R-CNN RPD+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C337490-93BA-4187-1D4C-4DC250E3FEAC}"/>
              </a:ext>
            </a:extLst>
          </p:cNvPr>
          <p:cNvSpPr txBox="1"/>
          <p:nvPr/>
        </p:nvSpPr>
        <p:spPr>
          <a:xfrm>
            <a:off x="-305223" y="1549697"/>
            <a:ext cx="236957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Faster R-CNN</a:t>
            </a:r>
          </a:p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(baseline)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6EF40A2-1B16-65D4-389E-BDC83112F795}"/>
              </a:ext>
            </a:extLst>
          </p:cNvPr>
          <p:cNvSpPr/>
          <p:nvPr/>
        </p:nvSpPr>
        <p:spPr>
          <a:xfrm>
            <a:off x="7280841" y="77075"/>
            <a:ext cx="304800" cy="27228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B592C9C0-CC5C-673A-22A5-4FB4D4DE3F4B}"/>
              </a:ext>
            </a:extLst>
          </p:cNvPr>
          <p:cNvSpPr/>
          <p:nvPr/>
        </p:nvSpPr>
        <p:spPr>
          <a:xfrm>
            <a:off x="7286486" y="496319"/>
            <a:ext cx="304800" cy="27228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C9B8260-5EB6-BB03-36AB-FBBB4AF02926}"/>
              </a:ext>
            </a:extLst>
          </p:cNvPr>
          <p:cNvSpPr txBox="1"/>
          <p:nvPr/>
        </p:nvSpPr>
        <p:spPr>
          <a:xfrm>
            <a:off x="7587779" y="30028"/>
            <a:ext cx="958971" cy="34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标注框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83B39CD-5ADF-90B3-5C81-D37EEF7DF42C}"/>
              </a:ext>
            </a:extLst>
          </p:cNvPr>
          <p:cNvSpPr txBox="1"/>
          <p:nvPr/>
        </p:nvSpPr>
        <p:spPr>
          <a:xfrm>
            <a:off x="7587779" y="452851"/>
            <a:ext cx="958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预测框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E25C2288-B4EE-7224-E530-B0667D34DDFD}"/>
              </a:ext>
            </a:extLst>
          </p:cNvPr>
          <p:cNvSpPr/>
          <p:nvPr/>
        </p:nvSpPr>
        <p:spPr>
          <a:xfrm>
            <a:off x="8353875" y="-301202"/>
            <a:ext cx="6773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</a:t>
            </a:r>
            <a:endParaRPr lang="zh-CN" altLang="en-US" sz="54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87FEB2B-3A16-A7F3-7F5C-15D61D6E5F29}"/>
              </a:ext>
            </a:extLst>
          </p:cNvPr>
          <p:cNvSpPr/>
          <p:nvPr/>
        </p:nvSpPr>
        <p:spPr>
          <a:xfrm>
            <a:off x="8353874" y="140528"/>
            <a:ext cx="6773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</a:t>
            </a:r>
            <a:endParaRPr lang="zh-CN" altLang="en-US" sz="5400" b="0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AE7AB8DE-8562-9DD4-2B33-1EFB723A9839}"/>
              </a:ext>
            </a:extLst>
          </p:cNvPr>
          <p:cNvSpPr/>
          <p:nvPr/>
        </p:nvSpPr>
        <p:spPr>
          <a:xfrm>
            <a:off x="9768016" y="136929"/>
            <a:ext cx="6773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</a:t>
            </a:r>
            <a:endParaRPr lang="zh-CN" altLang="en-US" sz="5400" b="0" cap="none" spc="0" dirty="0">
              <a:ln w="0"/>
              <a:solidFill>
                <a:srgbClr val="7030A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EB6E5919-B5A6-D94C-5E58-FC38903734EE}"/>
              </a:ext>
            </a:extLst>
          </p:cNvPr>
          <p:cNvSpPr txBox="1"/>
          <p:nvPr/>
        </p:nvSpPr>
        <p:spPr>
          <a:xfrm>
            <a:off x="8597076" y="29445"/>
            <a:ext cx="16184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标注风眼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7E932B67-62A1-0805-6B77-B9433C2504A1}"/>
              </a:ext>
            </a:extLst>
          </p:cNvPr>
          <p:cNvSpPr txBox="1"/>
          <p:nvPr/>
        </p:nvSpPr>
        <p:spPr>
          <a:xfrm>
            <a:off x="8692540" y="449688"/>
            <a:ext cx="13766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几何中心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865F281-783F-046B-F54A-B41DEE7EAD43}"/>
              </a:ext>
            </a:extLst>
          </p:cNvPr>
          <p:cNvSpPr txBox="1"/>
          <p:nvPr/>
        </p:nvSpPr>
        <p:spPr>
          <a:xfrm>
            <a:off x="10172721" y="449688"/>
            <a:ext cx="13766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预测风眼</a:t>
            </a:r>
          </a:p>
        </p:txBody>
      </p:sp>
    </p:spTree>
    <p:extLst>
      <p:ext uri="{BB962C8B-B14F-4D97-AF65-F5344CB8AC3E}">
        <p14:creationId xmlns:p14="http://schemas.microsoft.com/office/powerpoint/2010/main" val="358950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>
            <a:extLst>
              <a:ext uri="{FF2B5EF4-FFF2-40B4-BE49-F238E27FC236}">
                <a16:creationId xmlns:a16="http://schemas.microsoft.com/office/drawing/2014/main" id="{72185A28-2FB5-43FB-9F60-EBE339CFA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273" y="951983"/>
            <a:ext cx="3575646" cy="2681735"/>
          </a:xfrm>
          <a:prstGeom prst="rect">
            <a:avLst/>
          </a:prstGeom>
        </p:spPr>
      </p:pic>
      <p:sp>
        <p:nvSpPr>
          <p:cNvPr id="40" name="Rectangle 2">
            <a:extLst>
              <a:ext uri="{FF2B5EF4-FFF2-40B4-BE49-F238E27FC236}">
                <a16:creationId xmlns:a16="http://schemas.microsoft.com/office/drawing/2014/main" id="{0F17505F-4895-46CD-92C5-B13EE7C81C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0039" y="5129697"/>
            <a:ext cx="910506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55FF2938-BDCD-4413-A427-2463642352BF}"/>
              </a:ext>
            </a:extLst>
          </p:cNvPr>
          <p:cNvCxnSpPr/>
          <p:nvPr/>
        </p:nvCxnSpPr>
        <p:spPr>
          <a:xfrm>
            <a:off x="0" y="3596149"/>
            <a:ext cx="11661058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1" name="图片 20">
            <a:extLst>
              <a:ext uri="{FF2B5EF4-FFF2-40B4-BE49-F238E27FC236}">
                <a16:creationId xmlns:a16="http://schemas.microsoft.com/office/drawing/2014/main" id="{9E9ED2BD-2B8E-22FF-58C3-22D17EF08A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912" y="928900"/>
            <a:ext cx="3531658" cy="2648744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AD79A50F-82FC-48F3-98B3-533ACD10F8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8738" y="974451"/>
            <a:ext cx="3436501" cy="262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3316</TotalTime>
  <Words>806</Words>
  <Application>Microsoft Office PowerPoint</Application>
  <PresentationFormat>宽屏</PresentationFormat>
  <Paragraphs>137</Paragraphs>
  <Slides>12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Gilroy</vt:lpstr>
      <vt:lpstr>等线</vt:lpstr>
      <vt:lpstr>等线 Light</vt:lpstr>
      <vt:lpstr>方正小标宋简体</vt:lpstr>
      <vt:lpstr>楷体</vt:lpstr>
      <vt:lpstr>宋体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冯 韵菱</dc:creator>
  <cp:lastModifiedBy>冯 韵菱</cp:lastModifiedBy>
  <cp:revision>37</cp:revision>
  <dcterms:created xsi:type="dcterms:W3CDTF">2022-05-07T02:46:56Z</dcterms:created>
  <dcterms:modified xsi:type="dcterms:W3CDTF">2022-05-18T09:33:19Z</dcterms:modified>
</cp:coreProperties>
</file>

<file path=docProps/thumbnail.jpeg>
</file>